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4"/>
  </p:notesMasterIdLst>
  <p:handoutMasterIdLst>
    <p:handoutMasterId r:id="rId15"/>
  </p:handoutMasterIdLst>
  <p:sldIdLst>
    <p:sldId id="625" r:id="rId5"/>
    <p:sldId id="678" r:id="rId6"/>
    <p:sldId id="642" r:id="rId7"/>
    <p:sldId id="683" r:id="rId8"/>
    <p:sldId id="644" r:id="rId9"/>
    <p:sldId id="681" r:id="rId10"/>
    <p:sldId id="687" r:id="rId11"/>
    <p:sldId id="662" r:id="rId12"/>
    <p:sldId id="626" r:id="rId13"/>
  </p:sldIdLst>
  <p:sldSz cx="9144000" cy="5143500" type="screen16x9"/>
  <p:notesSz cx="6807200" cy="9939338"/>
  <p:embeddedFontLs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
      <p:font typeface="Source Sans Pro" panose="020B0503030403020204" pitchFamily="34" charset="0"/>
      <p:regular r:id="rId22"/>
      <p:bold r:id="rId23"/>
      <p:italic r:id="rId24"/>
      <p:boldItalic r:id="rId25"/>
    </p:embeddedFont>
  </p:embeddedFontLst>
  <p:defaultTextStyle>
    <a:defPPr>
      <a:defRPr lang="en-AU"/>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orient="horz" pos="158">
          <p15:clr>
            <a:srgbClr val="A4A3A4"/>
          </p15:clr>
        </p15:guide>
        <p15:guide id="3" orient="horz" pos="260">
          <p15:clr>
            <a:srgbClr val="A4A3A4"/>
          </p15:clr>
        </p15:guide>
        <p15:guide id="4" orient="horz" pos="701">
          <p15:clr>
            <a:srgbClr val="A4A3A4"/>
          </p15:clr>
        </p15:guide>
        <p15:guide id="5" orient="horz" pos="2641">
          <p15:clr>
            <a:srgbClr val="A4A3A4"/>
          </p15:clr>
        </p15:guide>
        <p15:guide id="6" orient="horz" pos="3181">
          <p15:clr>
            <a:srgbClr val="A4A3A4"/>
          </p15:clr>
        </p15:guide>
        <p15:guide id="7" orient="horz" pos="2777">
          <p15:clr>
            <a:srgbClr val="A4A3A4"/>
          </p15:clr>
        </p15:guide>
        <p15:guide id="8" pos="2880">
          <p15:clr>
            <a:srgbClr val="A4A3A4"/>
          </p15:clr>
        </p15:guide>
        <p15:guide id="9" pos="5465">
          <p15:clr>
            <a:srgbClr val="A4A3A4"/>
          </p15:clr>
        </p15:guide>
        <p15:guide id="10" pos="295">
          <p15:clr>
            <a:srgbClr val="A4A3A4"/>
          </p15:clr>
        </p15:guide>
        <p15:guide id="11" pos="5375">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Newton" initials="NN" lastIdx="6" clrIdx="0">
    <p:extLst>
      <p:ext uri="{19B8F6BF-5375-455C-9EA6-DF929625EA0E}">
        <p15:presenceInfo xmlns:p15="http://schemas.microsoft.com/office/powerpoint/2012/main" userId="ee9fade25441f1df" providerId="Windows Live"/>
      </p:ext>
    </p:extLst>
  </p:cmAuthor>
  <p:cmAuthor id="2" name="Joanne Katsoris" initials="JK" lastIdx="4" clrIdx="1">
    <p:extLst>
      <p:ext uri="{19B8F6BF-5375-455C-9EA6-DF929625EA0E}">
        <p15:presenceInfo xmlns:p15="http://schemas.microsoft.com/office/powerpoint/2012/main" userId="S::JKatsoris@ahpra.gov.au::5849e441-05bf-4bf4-80cd-1b9f217ecf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C8CDE0"/>
    <a:srgbClr val="485999"/>
    <a:srgbClr val="CCEFEF"/>
    <a:srgbClr val="00B1AB"/>
    <a:srgbClr val="007DC3"/>
    <a:srgbClr val="5F6062"/>
    <a:srgbClr val="4D4D4D"/>
    <a:srgbClr val="3BDEFF"/>
    <a:srgbClr val="3366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4B3D1-09A5-48EB-B939-C9ED1116DD0D}" v="23" dt="2021-05-23T23:39:24.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7" autoAdjust="0"/>
    <p:restoredTop sz="63265" autoAdjust="0"/>
  </p:normalViewPr>
  <p:slideViewPr>
    <p:cSldViewPr>
      <p:cViewPr varScale="1">
        <p:scale>
          <a:sx n="53" d="100"/>
          <a:sy n="53" d="100"/>
        </p:scale>
        <p:origin x="1708" y="32"/>
      </p:cViewPr>
      <p:guideLst>
        <p:guide orient="horz" pos="1620"/>
        <p:guide orient="horz" pos="158"/>
        <p:guide orient="horz" pos="260"/>
        <p:guide orient="horz" pos="701"/>
        <p:guide orient="horz" pos="2641"/>
        <p:guide orient="horz" pos="3181"/>
        <p:guide orient="horz" pos="2777"/>
        <p:guide pos="2880"/>
        <p:guide pos="5465"/>
        <p:guide pos="295"/>
        <p:guide pos="5375"/>
      </p:guideLst>
    </p:cSldViewPr>
  </p:slideViewPr>
  <p:outlineViewPr>
    <p:cViewPr>
      <p:scale>
        <a:sx n="33" d="100"/>
        <a:sy n="33" d="100"/>
      </p:scale>
      <p:origin x="0" y="-16968"/>
    </p:cViewPr>
  </p:outlineViewPr>
  <p:notesTextViewPr>
    <p:cViewPr>
      <p:scale>
        <a:sx n="100" d="100"/>
        <a:sy n="100" d="100"/>
      </p:scale>
      <p:origin x="0" y="0"/>
    </p:cViewPr>
  </p:notesTextViewPr>
  <p:sorterViewPr>
    <p:cViewPr>
      <p:scale>
        <a:sx n="200" d="100"/>
        <a:sy n="200" d="100"/>
      </p:scale>
      <p:origin x="0" y="5856"/>
    </p:cViewPr>
  </p:sorterViewPr>
  <p:notesViewPr>
    <p:cSldViewPr>
      <p:cViewPr varScale="1">
        <p:scale>
          <a:sx n="58" d="100"/>
          <a:sy n="58" d="100"/>
        </p:scale>
        <p:origin x="2750" y="77"/>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1" name="Rectangle 3"/>
          <p:cNvSpPr>
            <a:spLocks noGrp="1" noChangeArrowheads="1"/>
          </p:cNvSpPr>
          <p:nvPr>
            <p:ph type="dt" sz="quarter" idx="1"/>
          </p:nvPr>
        </p:nvSpPr>
        <p:spPr bwMode="auto">
          <a:xfrm>
            <a:off x="3856038"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73732" name="Rectangle 4"/>
          <p:cNvSpPr>
            <a:spLocks noGrp="1" noChangeArrowheads="1"/>
          </p:cNvSpPr>
          <p:nvPr>
            <p:ph type="ftr" sz="quarter" idx="2"/>
          </p:nvPr>
        </p:nvSpPr>
        <p:spPr bwMode="auto">
          <a:xfrm>
            <a:off x="0"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3" name="Rectangle 5"/>
          <p:cNvSpPr>
            <a:spLocks noGrp="1" noChangeArrowheads="1"/>
          </p:cNvSpPr>
          <p:nvPr>
            <p:ph type="sldNum" sz="quarter" idx="3"/>
          </p:nvPr>
        </p:nvSpPr>
        <p:spPr bwMode="auto">
          <a:xfrm>
            <a:off x="3856038"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lgn="r">
              <a:defRPr sz="1200" smtClean="0"/>
            </a:lvl1pPr>
          </a:lstStyle>
          <a:p>
            <a:pPr>
              <a:defRPr/>
            </a:pPr>
            <a:fld id="{0D8BF8E7-1520-459F-B2D7-F1D822B596E4}" type="slidenum">
              <a:rPr lang="en-AU"/>
              <a:pPr>
                <a:defRPr/>
              </a:pPr>
              <a:t>‹#›</a:t>
            </a:fld>
            <a:endParaRPr lang="en-AU"/>
          </a:p>
        </p:txBody>
      </p:sp>
    </p:spTree>
    <p:extLst>
      <p:ext uri="{BB962C8B-B14F-4D97-AF65-F5344CB8AC3E}">
        <p14:creationId xmlns:p14="http://schemas.microsoft.com/office/powerpoint/2010/main" val="154852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3" name="Rectangle 3"/>
          <p:cNvSpPr>
            <a:spLocks noGrp="1" noChangeArrowheads="1"/>
          </p:cNvSpPr>
          <p:nvPr>
            <p:ph type="dt" idx="1"/>
          </p:nvPr>
        </p:nvSpPr>
        <p:spPr bwMode="auto">
          <a:xfrm>
            <a:off x="3856038"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2970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246" name="Rectangle 6"/>
          <p:cNvSpPr>
            <a:spLocks noGrp="1" noChangeArrowheads="1"/>
          </p:cNvSpPr>
          <p:nvPr>
            <p:ph type="ftr" sz="quarter" idx="4"/>
          </p:nvPr>
        </p:nvSpPr>
        <p:spPr bwMode="auto">
          <a:xfrm>
            <a:off x="0"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7" name="Rectangle 7"/>
          <p:cNvSpPr>
            <a:spLocks noGrp="1" noChangeArrowheads="1"/>
          </p:cNvSpPr>
          <p:nvPr>
            <p:ph type="sldNum" sz="quarter" idx="5"/>
          </p:nvPr>
        </p:nvSpPr>
        <p:spPr bwMode="auto">
          <a:xfrm>
            <a:off x="3856038"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lgn="r">
              <a:defRPr sz="1200" smtClean="0"/>
            </a:lvl1pPr>
          </a:lstStyle>
          <a:p>
            <a:pPr>
              <a:defRPr/>
            </a:pPr>
            <a:fld id="{411A6CC1-6BB7-4984-B590-9ACE536D9B8C}" type="slidenum">
              <a:rPr lang="en-AU"/>
              <a:pPr>
                <a:defRPr/>
              </a:pPr>
              <a:t>‹#›</a:t>
            </a:fld>
            <a:endParaRPr lang="en-AU"/>
          </a:p>
        </p:txBody>
      </p:sp>
    </p:spTree>
    <p:extLst>
      <p:ext uri="{BB962C8B-B14F-4D97-AF65-F5344CB8AC3E}">
        <p14:creationId xmlns:p14="http://schemas.microsoft.com/office/powerpoint/2010/main" val="549731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a:t>
            </a:fld>
            <a:endParaRPr lang="en-AU"/>
          </a:p>
        </p:txBody>
      </p:sp>
    </p:spTree>
    <p:extLst>
      <p:ext uri="{BB962C8B-B14F-4D97-AF65-F5344CB8AC3E}">
        <p14:creationId xmlns:p14="http://schemas.microsoft.com/office/powerpoint/2010/main" val="177322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B1100-40DC-4015-97B4-2CAA17BE6071}"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75458" name="Rectangle 2"/>
          <p:cNvSpPr>
            <a:spLocks noGrp="1" noRot="1" noChangeAspect="1" noChangeArrowheads="1" noTextEdit="1"/>
          </p:cNvSpPr>
          <p:nvPr>
            <p:ph type="sldImg"/>
          </p:nvPr>
        </p:nvSpPr>
        <p:spPr>
          <a:xfrm>
            <a:off x="25400" y="744538"/>
            <a:ext cx="6618288" cy="3724275"/>
          </a:xfrm>
          <a:ln/>
        </p:spPr>
      </p:sp>
      <p:sp>
        <p:nvSpPr>
          <p:cNvPr id="275459" name="Rectangle 3"/>
          <p:cNvSpPr>
            <a:spLocks noGrp="1" noChangeArrowheads="1"/>
          </p:cNvSpPr>
          <p:nvPr>
            <p:ph type="body" idx="1"/>
          </p:nvPr>
        </p:nvSpPr>
        <p:spPr>
          <a:xfrm>
            <a:off x="889212" y="4715153"/>
            <a:ext cx="4890665" cy="4466987"/>
          </a:xfrm>
        </p:spPr>
        <p:txBody>
          <a:bodyPr/>
          <a:lstStyle/>
          <a:p>
            <a:endParaRPr lang="en-US" dirty="0"/>
          </a:p>
        </p:txBody>
      </p:sp>
    </p:spTree>
    <p:extLst>
      <p:ext uri="{BB962C8B-B14F-4D97-AF65-F5344CB8AC3E}">
        <p14:creationId xmlns:p14="http://schemas.microsoft.com/office/powerpoint/2010/main" val="266987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MTS was the idea of doctors in training, educators and employers</a:t>
            </a:r>
          </a:p>
          <a:p>
            <a:pPr lvl="0"/>
            <a:r>
              <a:rPr lang="en-AU" sz="1200" dirty="0"/>
              <a:t>It is a joint effort from doctors in training, specialist colleges, employers, health departments, educators, the AMA, Doctors’ Health Services, Postgraduate Medical Councils, Australian Indigenous Doctors’ Association, the AMC , the Medical Council of NSW, the Medical Board and AHPRA.</a:t>
            </a:r>
          </a:p>
          <a:p>
            <a:pPr lvl="0"/>
            <a:r>
              <a:rPr lang="en-AU" sz="1200" dirty="0"/>
              <a:t>The Medical Board of Australia and </a:t>
            </a:r>
            <a:r>
              <a:rPr lang="en-AU" sz="1200" dirty="0" err="1"/>
              <a:t>Ahpra</a:t>
            </a:r>
            <a:r>
              <a:rPr lang="en-AU" sz="1200" dirty="0"/>
              <a:t> are making it happen.</a:t>
            </a:r>
          </a:p>
          <a:p>
            <a:pPr lvl="0"/>
            <a:r>
              <a:rPr lang="en-AU" sz="1200" dirty="0"/>
              <a:t>A Steering Committee and an Advisory Group advise the Board on the survey. </a:t>
            </a:r>
          </a:p>
          <a:p>
            <a:pPr lvl="0"/>
            <a:r>
              <a:rPr lang="en-AU" sz="1200" dirty="0"/>
              <a:t>The advisory </a:t>
            </a:r>
            <a:r>
              <a:rPr lang="en-US" sz="1200" kern="1200" dirty="0">
                <a:solidFill>
                  <a:schemeClr val="tx1"/>
                </a:solidFill>
                <a:effectLst/>
                <a:latin typeface="Arial" pitchFamily="34" charset="0"/>
                <a:ea typeface="ＭＳ Ｐゴシック" pitchFamily="-1" charset="-128"/>
                <a:cs typeface="+mn-cs"/>
              </a:rPr>
              <a:t>group includes representatives from doctors in training, jurisdictions, Australian Medical Association, Australian Medical Council, Australian Indigenous Doctors’ Association, Doctors Health Services, Directors of Clinical Training, Postgraduate Medical Councils, Medical Deans of Australia and New Zealand and the Medical Board</a:t>
            </a:r>
            <a:endParaRPr lang="en-AU" sz="1200" kern="1200" dirty="0">
              <a:solidFill>
                <a:schemeClr val="tx1"/>
              </a:solidFill>
              <a:effectLst/>
              <a:latin typeface="Arial" pitchFamily="34" charset="0"/>
              <a:ea typeface="ＭＳ Ｐゴシック" pitchFamily="-1" charset="-128"/>
              <a:cs typeface="+mn-cs"/>
            </a:endParaRPr>
          </a:p>
          <a:p>
            <a:r>
              <a:rPr lang="en-US" sz="1200" kern="1200" dirty="0">
                <a:solidFill>
                  <a:schemeClr val="tx1"/>
                </a:solidFill>
                <a:effectLst/>
                <a:latin typeface="Arial" pitchFamily="34" charset="0"/>
                <a:ea typeface="ＭＳ Ｐゴシック" pitchFamily="-1" charset="-128"/>
                <a:cs typeface="+mn-cs"/>
              </a:rPr>
              <a:t> </a:t>
            </a:r>
            <a:endParaRPr lang="en-AU" sz="1200" kern="1200" dirty="0">
              <a:solidFill>
                <a:schemeClr val="tx1"/>
              </a:solidFill>
              <a:effectLst/>
              <a:latin typeface="Arial" pitchFamily="34"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3</a:t>
            </a:fld>
            <a:endParaRPr lang="en-AU"/>
          </a:p>
        </p:txBody>
      </p:sp>
    </p:spTree>
    <p:extLst>
      <p:ext uri="{BB962C8B-B14F-4D97-AF65-F5344CB8AC3E}">
        <p14:creationId xmlns:p14="http://schemas.microsoft.com/office/powerpoint/2010/main" val="352346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Arial" pitchFamily="34" charset="0"/>
                <a:ea typeface="ＭＳ Ｐゴシック" pitchFamily="-1" charset="-128"/>
                <a:cs typeface="+mn-cs"/>
              </a:rPr>
              <a:t>Your feedback helps! </a:t>
            </a:r>
          </a:p>
          <a:p>
            <a:endParaRPr lang="en-US" sz="1600" kern="1200" dirty="0">
              <a:solidFill>
                <a:schemeClr val="tx1"/>
              </a:solidFill>
              <a:effectLst/>
              <a:latin typeface="Arial" pitchFamily="34" charset="0"/>
              <a:ea typeface="ＭＳ Ｐゴシック" pitchFamily="-1" charset="-128"/>
              <a:cs typeface="+mn-cs"/>
            </a:endParaRPr>
          </a:p>
          <a:p>
            <a:r>
              <a:rPr lang="en-US" sz="1200" b="0" i="0" kern="1200" dirty="0">
                <a:solidFill>
                  <a:schemeClr val="tx1"/>
                </a:solidFill>
                <a:effectLst/>
                <a:latin typeface="Arial" pitchFamily="34" charset="0"/>
                <a:ea typeface="ＭＳ Ｐゴシック" pitchFamily="-1" charset="-128"/>
                <a:cs typeface="+mn-cs"/>
              </a:rPr>
              <a:t>It is safe and confidential to do the MTS. Survey data is de-identified in reporting of results. Only de-identified data is shared with the Board and </a:t>
            </a:r>
            <a:r>
              <a:rPr lang="en-US" sz="1200" b="0" i="0" kern="1200" dirty="0" err="1">
                <a:solidFill>
                  <a:schemeClr val="tx1"/>
                </a:solidFill>
                <a:effectLst/>
                <a:latin typeface="Arial" pitchFamily="34" charset="0"/>
                <a:ea typeface="ＭＳ Ｐゴシック" pitchFamily="-1" charset="-128"/>
                <a:cs typeface="+mn-cs"/>
              </a:rPr>
              <a:t>Ahpra</a:t>
            </a:r>
            <a:r>
              <a:rPr lang="en-US" sz="1200" b="0" i="0" kern="1200" dirty="0">
                <a:solidFill>
                  <a:schemeClr val="tx1"/>
                </a:solidFill>
                <a:effectLst/>
                <a:latin typeface="Arial" pitchFamily="34" charset="0"/>
                <a:ea typeface="ＭＳ Ｐゴシック" pitchFamily="-1" charset="-128"/>
                <a:cs typeface="+mn-cs"/>
              </a:rPr>
              <a:t>. </a:t>
            </a:r>
          </a:p>
          <a:p>
            <a:r>
              <a:rPr lang="en-US" sz="1200" b="0" i="0" kern="1200" dirty="0">
                <a:solidFill>
                  <a:schemeClr val="tx1"/>
                </a:solidFill>
                <a:effectLst/>
                <a:latin typeface="Arial" pitchFamily="34" charset="0"/>
                <a:ea typeface="ＭＳ Ｐゴシック" pitchFamily="-1" charset="-128"/>
                <a:cs typeface="+mn-cs"/>
              </a:rPr>
              <a:t>The MTS encourages trainees to reflect on their medical training and teaching and provide feedback to support continuous improvement. </a:t>
            </a:r>
          </a:p>
          <a:p>
            <a:r>
              <a:rPr lang="en-US" sz="1200" b="0" i="0" kern="1200" dirty="0">
                <a:solidFill>
                  <a:schemeClr val="tx1"/>
                </a:solidFill>
                <a:effectLst/>
                <a:latin typeface="Arial" pitchFamily="34" charset="0"/>
                <a:ea typeface="ＭＳ Ｐゴシック" pitchFamily="-1" charset="-128"/>
                <a:cs typeface="+mn-cs"/>
              </a:rPr>
              <a:t>Reflective practice is a cornerstone of good medical practice and of the Professional Performance Framework. </a:t>
            </a:r>
          </a:p>
          <a:p>
            <a:endParaRPr lang="en-US" sz="1600" kern="1200" dirty="0">
              <a:solidFill>
                <a:schemeClr val="tx1"/>
              </a:solidFill>
              <a:effectLst/>
              <a:latin typeface="Arial" pitchFamily="34" charset="0"/>
              <a:ea typeface="ＭＳ Ｐゴシック" pitchFamily="-1" charset="-128"/>
              <a:cs typeface="+mn-cs"/>
            </a:endParaRPr>
          </a:p>
          <a:p>
            <a:r>
              <a:rPr lang="en-US" sz="1600" kern="1200" dirty="0">
                <a:solidFill>
                  <a:schemeClr val="tx1"/>
                </a:solidFill>
                <a:effectLst/>
                <a:latin typeface="Arial" pitchFamily="34" charset="0"/>
                <a:ea typeface="ＭＳ Ｐゴシック" pitchFamily="-1" charset="-128"/>
                <a:cs typeface="+mn-cs"/>
              </a:rPr>
              <a:t>MTS data is a valuable quality improvement tool for stakeholders who are developing and delivering medical training. </a:t>
            </a:r>
          </a:p>
          <a:p>
            <a:r>
              <a:rPr lang="en-US" sz="1600" kern="1200" dirty="0">
                <a:solidFill>
                  <a:schemeClr val="tx1"/>
                </a:solidFill>
                <a:effectLst/>
                <a:latin typeface="Arial" pitchFamily="34" charset="0"/>
                <a:ea typeface="ＭＳ Ｐゴシック" pitchFamily="-1" charset="-128"/>
                <a:cs typeface="+mn-cs"/>
              </a:rPr>
              <a:t>Visit MedicalTrainingSurvey.gov.au to read how stakeholders are using the results to drive positive change in medical training in Australia. </a:t>
            </a:r>
          </a:p>
          <a:p>
            <a:endParaRPr lang="en-US" sz="1600" kern="1200" dirty="0">
              <a:solidFill>
                <a:schemeClr val="tx1"/>
              </a:solidFill>
              <a:effectLst/>
              <a:latin typeface="Arial" pitchFamily="34" charset="0"/>
              <a:ea typeface="ＭＳ Ｐゴシック" pitchFamily="-1" charset="-128"/>
              <a:cs typeface="+mn-cs"/>
            </a:endParaRPr>
          </a:p>
          <a:p>
            <a:endParaRPr lang="en-AU" sz="1600" kern="1200" dirty="0">
              <a:solidFill>
                <a:schemeClr val="tx1"/>
              </a:solidFill>
              <a:effectLst/>
              <a:latin typeface="Arial" pitchFamily="34"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4</a:t>
            </a:fld>
            <a:endParaRPr lang="en-AU"/>
          </a:p>
        </p:txBody>
      </p:sp>
    </p:spTree>
    <p:extLst>
      <p:ext uri="{BB962C8B-B14F-4D97-AF65-F5344CB8AC3E}">
        <p14:creationId xmlns:p14="http://schemas.microsoft.com/office/powerpoint/2010/main" val="234676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5 versions of the MTS, one each for. </a:t>
            </a:r>
          </a:p>
          <a:p>
            <a:pPr marL="228600" indent="-228600">
              <a:buAutoNum type="arabicPeriod"/>
            </a:pPr>
            <a:r>
              <a:rPr lang="en-AU" dirty="0"/>
              <a:t>Interns</a:t>
            </a:r>
          </a:p>
          <a:p>
            <a:pPr marL="228600" indent="-228600">
              <a:buAutoNum type="arabicPeriod"/>
            </a:pPr>
            <a:r>
              <a:rPr lang="en-AU" dirty="0"/>
              <a:t>Prevocational and unaccredited trainees</a:t>
            </a:r>
          </a:p>
          <a:p>
            <a:pPr marL="228600" indent="-228600">
              <a:buAutoNum type="arabicPeriod"/>
            </a:pPr>
            <a:r>
              <a:rPr lang="en-AU" dirty="0"/>
              <a:t>Specialist trainees (non-GP)</a:t>
            </a:r>
          </a:p>
          <a:p>
            <a:pPr marL="228600" indent="-228600">
              <a:buAutoNum type="arabicPeriod"/>
            </a:pPr>
            <a:r>
              <a:rPr lang="en-AU" dirty="0"/>
              <a:t>Specialist GP trainees</a:t>
            </a:r>
          </a:p>
          <a:p>
            <a:pPr marL="228600" indent="-228600">
              <a:buAutoNum type="arabicPeriod"/>
            </a:pPr>
            <a:r>
              <a:rPr lang="en-AU" dirty="0"/>
              <a:t>IMGs</a:t>
            </a:r>
          </a:p>
          <a:p>
            <a:pPr marL="228600" indent="-228600">
              <a:buAutoNum type="arabicPeriod"/>
            </a:pPr>
            <a:endParaRPr lang="en-AU" dirty="0"/>
          </a:p>
          <a:p>
            <a:pPr marL="0" indent="0">
              <a:buNone/>
            </a:pPr>
            <a:r>
              <a:rPr lang="en-AU" dirty="0"/>
              <a:t>Nearly 80% of questions are common across all surveys, the rest are tailored to each group of junior doctors. </a:t>
            </a:r>
          </a:p>
          <a:p>
            <a:pPr marL="0" indent="0">
              <a:buNone/>
            </a:pPr>
            <a:endParaRPr lang="en-AU" dirty="0"/>
          </a:p>
          <a:p>
            <a:pPr marL="0" indent="0">
              <a:buNone/>
            </a:pPr>
            <a:r>
              <a:rPr lang="en-AU" dirty="0"/>
              <a:t>The MTS builds on junior doctor surveys conducted by jurisdictions and colleges </a:t>
            </a:r>
          </a:p>
          <a:p>
            <a:pPr marL="0" indent="0">
              <a:buNone/>
            </a:pPr>
            <a:endParaRPr lang="en-AU" dirty="0"/>
          </a:p>
          <a:p>
            <a:pPr marL="0" indent="0">
              <a:buNone/>
            </a:pPr>
            <a:r>
              <a:rPr lang="en-AU" dirty="0"/>
              <a:t>The MTS generates national, cross profession data being used to improve medical training.</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5</a:t>
            </a:fld>
            <a:endParaRPr lang="en-AU"/>
          </a:p>
        </p:txBody>
      </p:sp>
    </p:spTree>
    <p:extLst>
      <p:ext uri="{BB962C8B-B14F-4D97-AF65-F5344CB8AC3E}">
        <p14:creationId xmlns:p14="http://schemas.microsoft.com/office/powerpoint/2010/main" val="405056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Routine survey questions fall into six broad topics and ask for junior doctor feedback on the following issues: </a:t>
            </a:r>
          </a:p>
          <a:p>
            <a:r>
              <a:rPr lang="en-AU" dirty="0"/>
              <a:t>Demographic</a:t>
            </a:r>
          </a:p>
          <a:p>
            <a:r>
              <a:rPr lang="en-AU" dirty="0"/>
              <a:t>Training program curriculum</a:t>
            </a:r>
          </a:p>
          <a:p>
            <a:r>
              <a:rPr lang="en-AU" dirty="0"/>
              <a:t>Training program assessment</a:t>
            </a:r>
          </a:p>
          <a:p>
            <a:r>
              <a:rPr lang="en-AU" dirty="0"/>
              <a:t>College engagement with trainees</a:t>
            </a:r>
          </a:p>
          <a:p>
            <a:r>
              <a:rPr lang="en-AU" dirty="0"/>
              <a:t>Workplace environment and culture</a:t>
            </a:r>
          </a:p>
          <a:p>
            <a:r>
              <a:rPr lang="en-AU" dirty="0"/>
              <a:t>Access to teaching</a:t>
            </a:r>
          </a:p>
          <a:p>
            <a:r>
              <a:rPr lang="en-AU" dirty="0"/>
              <a:t>Clinical supervision</a:t>
            </a:r>
          </a:p>
          <a:p>
            <a:r>
              <a:rPr lang="en-AU" dirty="0"/>
              <a:t>Training post orientation</a:t>
            </a:r>
          </a:p>
          <a:p>
            <a:r>
              <a:rPr lang="en-AU" dirty="0"/>
              <a:t>Wellbeing </a:t>
            </a:r>
          </a:p>
          <a:p>
            <a:r>
              <a:rPr lang="en-AU" dirty="0"/>
              <a:t>Patient safety</a:t>
            </a:r>
          </a:p>
          <a:p>
            <a:r>
              <a:rPr lang="en-AU" dirty="0"/>
              <a:t>Overall satisfaction</a:t>
            </a:r>
          </a:p>
          <a:p>
            <a:r>
              <a:rPr lang="en-AU" dirty="0"/>
              <a:t>Future career intentions</a:t>
            </a:r>
          </a:p>
          <a:p>
            <a:r>
              <a:rPr lang="en-AU" dirty="0"/>
              <a:t>About you</a:t>
            </a:r>
          </a:p>
          <a:p>
            <a:endParaRPr lang="en-AU" dirty="0"/>
          </a:p>
          <a:p>
            <a:r>
              <a:rPr lang="en-AU" dirty="0"/>
              <a:t>Survey questions are tailored to the needs of each group of junior doctors. </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6</a:t>
            </a:fld>
            <a:endParaRPr lang="en-AU"/>
          </a:p>
        </p:txBody>
      </p:sp>
    </p:spTree>
    <p:extLst>
      <p:ext uri="{BB962C8B-B14F-4D97-AF65-F5344CB8AC3E}">
        <p14:creationId xmlns:p14="http://schemas.microsoft.com/office/powerpoint/2010/main" val="86591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renew your registration, your survey link will appear at the end of registration process. A pop-up box will appear. Simply click ‘next’ to start your Medical Training Survey!</a:t>
            </a:r>
          </a:p>
          <a:p>
            <a:endParaRPr lang="en-US" dirty="0"/>
          </a:p>
          <a:p>
            <a:r>
              <a:rPr lang="en-US" dirty="0"/>
              <a:t>If you miss the pop-up box, you can find your link in a red box in your confirmation of registration webpage. If you miss it, </a:t>
            </a:r>
            <a:r>
              <a:rPr lang="en-US" dirty="0" err="1"/>
              <a:t>Ahpra</a:t>
            </a:r>
            <a:r>
              <a:rPr lang="en-US" dirty="0"/>
              <a:t> will send it to you in the email confirming your registration.</a:t>
            </a:r>
            <a:endParaRPr lang="en-AU" dirty="0"/>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7</a:t>
            </a:fld>
            <a:endParaRPr lang="en-AU"/>
          </a:p>
        </p:txBody>
      </p:sp>
    </p:spTree>
    <p:extLst>
      <p:ext uri="{BB962C8B-B14F-4D97-AF65-F5344CB8AC3E}">
        <p14:creationId xmlns:p14="http://schemas.microsoft.com/office/powerpoint/2010/main" val="200382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a dedicated MTS website,  with loads of information about the survey, including 2019 and 2020 results</a:t>
            </a:r>
          </a:p>
          <a:p>
            <a:endParaRPr lang="en-AU" dirty="0"/>
          </a:p>
          <a:p>
            <a:r>
              <a:rPr lang="en-AU" dirty="0"/>
              <a:t>All you need to know about the Survey is published on the website!</a:t>
            </a:r>
          </a:p>
          <a:p>
            <a:endParaRPr lang="en-AU" dirty="0"/>
          </a:p>
          <a:p>
            <a:r>
              <a:rPr lang="en-AU" dirty="0"/>
              <a:t>This includes:</a:t>
            </a:r>
          </a:p>
          <a:p>
            <a:r>
              <a:rPr lang="en-AU" dirty="0"/>
              <a:t>2019 and 2020 results</a:t>
            </a:r>
          </a:p>
          <a:p>
            <a:r>
              <a:rPr lang="en-AU" dirty="0"/>
              <a:t>Interactive dashboard where you can create your own tailored reports</a:t>
            </a:r>
          </a:p>
          <a:p>
            <a:r>
              <a:rPr lang="en-AU" dirty="0"/>
              <a:t>Podcast – MTS episode of taking care</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8</a:t>
            </a:fld>
            <a:endParaRPr lang="en-AU"/>
          </a:p>
        </p:txBody>
      </p:sp>
    </p:spTree>
    <p:extLst>
      <p:ext uri="{BB962C8B-B14F-4D97-AF65-F5344CB8AC3E}">
        <p14:creationId xmlns:p14="http://schemas.microsoft.com/office/powerpoint/2010/main" val="3132006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9</a:t>
            </a:fld>
            <a:endParaRPr lang="en-AU"/>
          </a:p>
        </p:txBody>
      </p:sp>
    </p:spTree>
    <p:extLst>
      <p:ext uri="{BB962C8B-B14F-4D97-AF65-F5344CB8AC3E}">
        <p14:creationId xmlns:p14="http://schemas.microsoft.com/office/powerpoint/2010/main" val="365056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275606"/>
            <a:ext cx="3456384" cy="1944216"/>
          </a:xfrm>
        </p:spPr>
        <p:txBody>
          <a:bodyPr/>
          <a:lstStyle>
            <a:lvl1pPr algn="l">
              <a:defRPr sz="3200"/>
            </a:lvl1pPr>
          </a:lstStyle>
          <a:p>
            <a:r>
              <a:rPr lang="en-US"/>
              <a:t>Click to edit Master title style</a:t>
            </a:r>
            <a:endParaRPr lang="en-AU" dirty="0"/>
          </a:p>
        </p:txBody>
      </p:sp>
      <p:sp>
        <p:nvSpPr>
          <p:cNvPr id="3075" name="Rectangle 3"/>
          <p:cNvSpPr>
            <a:spLocks noGrp="1" noChangeArrowheads="1"/>
          </p:cNvSpPr>
          <p:nvPr>
            <p:ph type="subTitle" idx="1"/>
          </p:nvPr>
        </p:nvSpPr>
        <p:spPr>
          <a:xfrm>
            <a:off x="683568" y="3219822"/>
            <a:ext cx="3456384" cy="361429"/>
          </a:xfrm>
        </p:spPr>
        <p:txBody>
          <a:bodyPr/>
          <a:lstStyle>
            <a:lvl1pPr marL="0" indent="0" algn="l">
              <a:buFontTx/>
              <a:buNone/>
              <a:defRPr sz="2200">
                <a:solidFill>
                  <a:schemeClr val="accent2"/>
                </a:solidFill>
              </a:defRPr>
            </a:lvl1pPr>
          </a:lstStyle>
          <a:p>
            <a:r>
              <a:rPr lang="en-US" dirty="0"/>
              <a:t>Click to edit Master subtitle style</a:t>
            </a:r>
          </a:p>
        </p:txBody>
      </p:sp>
      <p:sp>
        <p:nvSpPr>
          <p:cNvPr id="3" name="Text Placeholder 2"/>
          <p:cNvSpPr>
            <a:spLocks noGrp="1"/>
          </p:cNvSpPr>
          <p:nvPr>
            <p:ph type="body" sz="quarter" idx="13"/>
          </p:nvPr>
        </p:nvSpPr>
        <p:spPr>
          <a:xfrm>
            <a:off x="683569" y="3632960"/>
            <a:ext cx="3456384" cy="377428"/>
          </a:xfrm>
        </p:spPr>
        <p:txBody>
          <a:bodyPr/>
          <a:lstStyle>
            <a:lvl1pPr marL="0" indent="0" algn="ctr">
              <a:buNone/>
              <a:defRPr sz="1800"/>
            </a:lvl1p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3651871"/>
            <a:ext cx="5486400" cy="425054"/>
          </a:xfrm>
        </p:spPr>
        <p:txBody>
          <a:bodyPr anchor="b"/>
          <a:lstStyle>
            <a:lvl1pPr algn="l">
              <a:defRPr sz="2400" b="0">
                <a:latin typeface="+mn-lt"/>
              </a:defRPr>
            </a:lvl1pPr>
          </a:lstStyle>
          <a:p>
            <a:r>
              <a:rPr lang="en-US"/>
              <a:t>Click to edit Master title style</a:t>
            </a:r>
            <a:endParaRPr lang="en-AU" dirty="0"/>
          </a:p>
        </p:txBody>
      </p:sp>
      <p:sp>
        <p:nvSpPr>
          <p:cNvPr id="3" name="Picture Placeholder 2"/>
          <p:cNvSpPr>
            <a:spLocks noGrp="1"/>
          </p:cNvSpPr>
          <p:nvPr>
            <p:ph type="pic" idx="1"/>
          </p:nvPr>
        </p:nvSpPr>
        <p:spPr>
          <a:xfrm>
            <a:off x="1835696" y="1347615"/>
            <a:ext cx="5486400"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835696" y="4083921"/>
            <a:ext cx="5486400" cy="432309"/>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
        <p:nvSpPr>
          <p:cNvPr id="4" name="Slide Number Placeholder 3"/>
          <p:cNvSpPr>
            <a:spLocks noGrp="1"/>
          </p:cNvSpPr>
          <p:nvPr>
            <p:ph type="sldNum" sz="quarter" idx="11"/>
          </p:nvPr>
        </p:nvSpPr>
        <p:spPr>
          <a:xfrm>
            <a:off x="5436096" y="2427734"/>
            <a:ext cx="2133600" cy="357188"/>
          </a:xfrm>
          <a:prstGeom prst="rect">
            <a:avLst/>
          </a:prstGeom>
        </p:spPr>
        <p:txBody>
          <a:bodyPr/>
          <a:lstStyle/>
          <a:p>
            <a:pPr>
              <a:defRPr/>
            </a:pPr>
            <a:fld id="{46D40EFF-36F0-47BE-8FE6-28DA16EC973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16361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3235"/>
            <a:ext cx="3884400"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9"/>
            <a:ext cx="3884400"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6" y="1113235"/>
            <a:ext cx="3887788"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9"/>
            <a:ext cx="3887788"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solidFill>
                  <a:srgbClr val="FFFFFF"/>
                </a:solidFill>
              </a:rPr>
              <a:pPr>
                <a:defRPr/>
              </a:pPr>
              <a:t>‹#›</a:t>
            </a:fld>
            <a:endParaRPr lang="en-AU">
              <a:solidFill>
                <a:srgbClr val="FFFFFF"/>
              </a:solidFill>
            </a:endParaRPr>
          </a:p>
        </p:txBody>
      </p:sp>
      <p:sp>
        <p:nvSpPr>
          <p:cNvPr id="10" name="Title 1"/>
          <p:cNvSpPr>
            <a:spLocks noGrp="1"/>
          </p:cNvSpPr>
          <p:nvPr>
            <p:ph type="title"/>
          </p:nvPr>
        </p:nvSpPr>
        <p:spPr>
          <a:xfrm>
            <a:off x="453959" y="411510"/>
            <a:ext cx="8078854" cy="540544"/>
          </a:xfrm>
        </p:spPr>
        <p:txBody>
          <a:bodyPr/>
          <a:lstStyle/>
          <a:p>
            <a:r>
              <a:rPr lang="en-US"/>
              <a:t>Click to edit Master title style</a:t>
            </a:r>
            <a:endParaRPr lang="en-AU" dirty="0"/>
          </a:p>
        </p:txBody>
      </p:sp>
    </p:spTree>
    <p:extLst>
      <p:ext uri="{BB962C8B-B14F-4D97-AF65-F5344CB8AC3E}">
        <p14:creationId xmlns:p14="http://schemas.microsoft.com/office/powerpoint/2010/main" val="210985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411959"/>
            <a:ext cx="8075614" cy="37802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CF3D6353-C9D4-4BB1-9531-D3EBEEBBF573}" type="slidenum">
              <a:rPr lang="en-AU">
                <a:solidFill>
                  <a:srgbClr val="FFFFFF"/>
                </a:solidFill>
              </a:rPr>
              <a:pPr>
                <a:defRPr/>
              </a:pPr>
              <a:t>‹#›</a:t>
            </a:fld>
            <a:endParaRPr lang="en-AU">
              <a:solidFill>
                <a:srgbClr val="FFFFFF"/>
              </a:solidFill>
            </a:endParaRPr>
          </a:p>
        </p:txBody>
      </p:sp>
    </p:spTree>
    <p:extLst>
      <p:ext uri="{BB962C8B-B14F-4D97-AF65-F5344CB8AC3E}">
        <p14:creationId xmlns:p14="http://schemas.microsoft.com/office/powerpoint/2010/main" val="3980307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353757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7"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4"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107187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7"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13"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Content"/>
          <p:cNvSpPr>
            <a:spLocks noGrp="1"/>
          </p:cNvSpPr>
          <p:nvPr>
            <p:ph idx="1"/>
          </p:nvPr>
        </p:nvSpPr>
        <p:spPr bwMode="gray"/>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6"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33631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start">
    <p:spTree>
      <p:nvGrpSpPr>
        <p:cNvPr id="1" name=""/>
        <p:cNvGrpSpPr/>
        <p:nvPr/>
      </p:nvGrpSpPr>
      <p:grpSpPr>
        <a:xfrm>
          <a:off x="0" y="0"/>
          <a:ext cx="0" cy="0"/>
          <a:chOff x="0" y="0"/>
          <a:chExt cx="0" cy="0"/>
        </a:xfrm>
      </p:grpSpPr>
      <p:sp>
        <p:nvSpPr>
          <p:cNvPr id="5" name="Title 4"/>
          <p:cNvSpPr>
            <a:spLocks noGrp="1"/>
          </p:cNvSpPr>
          <p:nvPr>
            <p:ph type="title"/>
          </p:nvPr>
        </p:nvSpPr>
        <p:spPr>
          <a:xfrm>
            <a:off x="467544" y="339502"/>
            <a:ext cx="8078854" cy="540544"/>
          </a:xfrm>
        </p:spPr>
        <p:txBody>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29202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64500" cy="540544"/>
          </a:xfrm>
        </p:spPr>
        <p:txBody>
          <a:bodyPr/>
          <a:lstStyle>
            <a:lvl1pPr>
              <a:defRPr sz="2800">
                <a:solidFill>
                  <a:schemeClr val="tx2"/>
                </a:solidFill>
                <a:latin typeface="+mj-lt"/>
                <a:cs typeface="DINOT-Bold" panose="020B0804020101020102"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67548" y="987575"/>
            <a:ext cx="8075613" cy="2862581"/>
          </a:xfrm>
        </p:spPr>
        <p:txBody>
          <a:bodyPr/>
          <a:lstStyle>
            <a:lvl1pPr>
              <a:defRPr>
                <a:latin typeface="+mj-lt"/>
                <a:cs typeface="DINOT" panose="020B0504020101020102" pitchFamily="34" charset="0"/>
              </a:defRPr>
            </a:lvl1pPr>
            <a:lvl2pPr>
              <a:defRPr>
                <a:latin typeface="+mj-lt"/>
                <a:cs typeface="DINOT" panose="020B0504020101020102" pitchFamily="34" charset="0"/>
              </a:defRPr>
            </a:lvl2pPr>
            <a:lvl3pPr>
              <a:defRPr>
                <a:latin typeface="+mj-lt"/>
                <a:cs typeface="DINOT" panose="020B0504020101020102" pitchFamily="34" charset="0"/>
              </a:defRPr>
            </a:lvl3pPr>
            <a:lvl4pPr>
              <a:defRPr sz="1800">
                <a:latin typeface="+mj-lt"/>
                <a:cs typeface="DINOT" panose="020B0504020101020102" pitchFamily="34" charset="0"/>
              </a:defRPr>
            </a:lvl4pPr>
            <a:lvl5pPr>
              <a:defRPr sz="1600">
                <a:latin typeface="+mj-lt"/>
                <a:cs typeface="DINOT" panose="020B050402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b="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3290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78854" cy="540544"/>
          </a:xfrm>
        </p:spPr>
        <p:txBody>
          <a:bodyPr/>
          <a:lstStyle>
            <a:lvl1pPr>
              <a:defRPr sz="2800"/>
            </a:lvl1pPr>
          </a:lstStyle>
          <a:p>
            <a:r>
              <a:rPr lang="en-US"/>
              <a:t>Click to edit Master title style</a:t>
            </a:r>
            <a:endParaRPr lang="en-AU" dirty="0"/>
          </a:p>
        </p:txBody>
      </p:sp>
      <p:sp>
        <p:nvSpPr>
          <p:cNvPr id="3" name="Content Placeholder 2"/>
          <p:cNvSpPr>
            <a:spLocks noGrp="1"/>
          </p:cNvSpPr>
          <p:nvPr>
            <p:ph sz="half" idx="1"/>
          </p:nvPr>
        </p:nvSpPr>
        <p:spPr>
          <a:xfrm>
            <a:off x="467544" y="987574"/>
            <a:ext cx="3884400"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4013" y="987574"/>
            <a:ext cx="3884613"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67544"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pPr>
                <a:defRPr/>
              </a:pPr>
              <a:t>‹#›</a:t>
            </a:fld>
            <a:endParaRPr lang="en-AU"/>
          </a:p>
        </p:txBody>
      </p:sp>
      <p:sp>
        <p:nvSpPr>
          <p:cNvPr id="10" name="Title 1"/>
          <p:cNvSpPr>
            <a:spLocks noGrp="1"/>
          </p:cNvSpPr>
          <p:nvPr>
            <p:ph type="title"/>
          </p:nvPr>
        </p:nvSpPr>
        <p:spPr>
          <a:xfrm>
            <a:off x="467544" y="411510"/>
            <a:ext cx="8064896" cy="540544"/>
          </a:xfrm>
        </p:spPr>
        <p:txBody>
          <a:bodyPr/>
          <a:lstStyle>
            <a:lvl1pPr>
              <a:defRPr sz="2800"/>
            </a:lvl1pPr>
          </a:lstStyle>
          <a:p>
            <a:r>
              <a:rPr lang="en-US"/>
              <a:t>Click to edit Master title style</a:t>
            </a:r>
            <a:endParaRPr lang="en-AU" dirty="0"/>
          </a:p>
        </p:txBody>
      </p:sp>
      <p:sp>
        <p:nvSpPr>
          <p:cNvPr id="8" name="Text Placeholder 2"/>
          <p:cNvSpPr>
            <a:spLocks noGrp="1"/>
          </p:cNvSpPr>
          <p:nvPr>
            <p:ph type="body" idx="13"/>
          </p:nvPr>
        </p:nvSpPr>
        <p:spPr>
          <a:xfrm>
            <a:off x="4644008"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4008"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8078854" cy="540544"/>
          </a:xfrm>
        </p:spPr>
        <p:txBody>
          <a:bodyPr/>
          <a:lstStyle/>
          <a:p>
            <a:r>
              <a:rPr lang="en-US"/>
              <a:t>Click to edit Master title style</a:t>
            </a:r>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50" y="503905"/>
            <a:ext cx="3008313" cy="701279"/>
          </a:xfrm>
        </p:spPr>
        <p:txBody>
          <a:bodyPr anchor="b"/>
          <a:lstStyle>
            <a:lvl1pPr algn="l">
              <a:defRPr sz="2400" b="0">
                <a:latin typeface="+mn-lt"/>
              </a:defRPr>
            </a:lvl1pPr>
          </a:lstStyle>
          <a:p>
            <a:r>
              <a:rPr lang="en-US"/>
              <a:t>Click to edit Master title style</a:t>
            </a:r>
            <a:endParaRPr lang="en-AU" dirty="0"/>
          </a:p>
        </p:txBody>
      </p:sp>
      <p:sp>
        <p:nvSpPr>
          <p:cNvPr id="3" name="Content Placeholder 2"/>
          <p:cNvSpPr>
            <a:spLocks noGrp="1"/>
          </p:cNvSpPr>
          <p:nvPr>
            <p:ph idx="1"/>
          </p:nvPr>
        </p:nvSpPr>
        <p:spPr>
          <a:xfrm>
            <a:off x="3575053" y="483518"/>
            <a:ext cx="4957763" cy="3096344"/>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67550" y="1203597"/>
            <a:ext cx="3008313" cy="2376264"/>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90B1BC0-B9F4-47F6-AB5D-255987B4851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84450" y="195486"/>
            <a:ext cx="8078854" cy="540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8" name="Rectangle 3"/>
          <p:cNvSpPr>
            <a:spLocks noGrp="1" noChangeArrowheads="1"/>
          </p:cNvSpPr>
          <p:nvPr>
            <p:ph type="body" idx="1"/>
          </p:nvPr>
        </p:nvSpPr>
        <p:spPr bwMode="auto">
          <a:xfrm>
            <a:off x="487690" y="843558"/>
            <a:ext cx="8075614"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Oval 3">
            <a:extLst>
              <a:ext uri="{FF2B5EF4-FFF2-40B4-BE49-F238E27FC236}">
                <a16:creationId xmlns:a16="http://schemas.microsoft.com/office/drawing/2014/main" id="{3F7CE111-8282-431A-83FA-33A95E975E5B}"/>
              </a:ext>
            </a:extLst>
          </p:cNvPr>
          <p:cNvSpPr>
            <a:spLocks noChangeAspect="1"/>
          </p:cNvSpPr>
          <p:nvPr userDrawn="1"/>
        </p:nvSpPr>
        <p:spPr>
          <a:xfrm>
            <a:off x="8680900" y="203323"/>
            <a:ext cx="291124" cy="29104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a:endParaRPr lang="en-US" sz="1050" dirty="0">
              <a:latin typeface="Calibri Light"/>
            </a:endParaRPr>
          </a:p>
        </p:txBody>
      </p:sp>
      <p:sp>
        <p:nvSpPr>
          <p:cNvPr id="5" name="TextBox 4">
            <a:extLst>
              <a:ext uri="{FF2B5EF4-FFF2-40B4-BE49-F238E27FC236}">
                <a16:creationId xmlns:a16="http://schemas.microsoft.com/office/drawing/2014/main" id="{05F35C08-DB14-4B01-BD3B-073A1522CB42}"/>
              </a:ext>
            </a:extLst>
          </p:cNvPr>
          <p:cNvSpPr txBox="1"/>
          <p:nvPr userDrawn="1"/>
        </p:nvSpPr>
        <p:spPr>
          <a:xfrm>
            <a:off x="8676456" y="252712"/>
            <a:ext cx="303555" cy="230806"/>
          </a:xfrm>
          <a:prstGeom prst="rect">
            <a:avLst/>
          </a:prstGeom>
          <a:noFill/>
        </p:spPr>
        <p:txBody>
          <a:bodyPr wrap="none" lIns="68553" tIns="34277" rIns="68553" bIns="34277" rtlCol="0">
            <a:spAutoFit/>
          </a:bodyPr>
          <a:lstStyle/>
          <a:p>
            <a:pPr algn="ctr"/>
            <a:fld id="{260E2A6B-A809-4840-BF14-8648BC0BDF87}" type="slidenum">
              <a:rPr lang="id-ID" sz="1000" b="0" smtClean="0">
                <a:solidFill>
                  <a:schemeClr val="bg1"/>
                </a:solidFill>
                <a:latin typeface="Arial" panose="020B0604020202020204" pitchFamily="34" charset="0"/>
                <a:cs typeface="Arial" panose="020B0604020202020204" pitchFamily="34" charset="0"/>
              </a:rPr>
              <a:pPr algn="ctr"/>
              <a:t>‹#›</a:t>
            </a:fld>
            <a:endParaRPr lang="id-ID" sz="1000" b="0" dirty="0">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78" r:id="rId1"/>
    <p:sldLayoutId id="2147484180" r:id="rId2"/>
    <p:sldLayoutId id="2147484179" r:id="rId3"/>
    <p:sldLayoutId id="2147484204" r:id="rId4"/>
    <p:sldLayoutId id="2147484170" r:id="rId5"/>
    <p:sldLayoutId id="2147484171" r:id="rId6"/>
    <p:sldLayoutId id="2147484172" r:id="rId7"/>
    <p:sldLayoutId id="2147484173" r:id="rId8"/>
    <p:sldLayoutId id="2147484174" r:id="rId9"/>
    <p:sldLayoutId id="2147484175" r:id="rId10"/>
    <p:sldLayoutId id="2147484195" r:id="rId11"/>
    <p:sldLayoutId id="2147484198" r:id="rId12"/>
    <p:sldLayoutId id="2147484203" r:id="rId13"/>
    <p:sldLayoutId id="2147484183" r:id="rId14"/>
    <p:sldLayoutId id="2147484205" r:id="rId15"/>
    <p:sldLayoutId id="2147484206" r:id="rId16"/>
  </p:sldLayoutIdLst>
  <p:hf sldNum="0" hdr="0" ftr="0" dt="0"/>
  <p:txStyles>
    <p:titleStyle>
      <a:lvl1pPr algn="ctr" rtl="0" eaLnBrk="1" fontAlgn="base" hangingPunct="1">
        <a:spcBef>
          <a:spcPct val="0"/>
        </a:spcBef>
        <a:spcAft>
          <a:spcPct val="0"/>
        </a:spcAft>
        <a:defRPr sz="2800">
          <a:solidFill>
            <a:schemeClr val="accent2"/>
          </a:solidFill>
          <a:latin typeface="Arial" panose="020B0604020202020204" pitchFamily="34" charset="0"/>
          <a:ea typeface="ＭＳ Ｐゴシック" pitchFamily="-1" charset="-128"/>
          <a:cs typeface="Arial" panose="020B0604020202020204"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rgbClr val="5F6062"/>
          </a:solidFill>
          <a:latin typeface="+mn-lt"/>
          <a:ea typeface="ＭＳ Ｐゴシック" pitchFamily="-1" charset="-128"/>
          <a:cs typeface="+mn-cs"/>
        </a:defRPr>
      </a:lvl1pPr>
      <a:lvl2pPr marL="742950" indent="-285750" algn="l" rtl="0" eaLnBrk="1" fontAlgn="base" hangingPunct="1">
        <a:spcBef>
          <a:spcPct val="20000"/>
        </a:spcBef>
        <a:spcAft>
          <a:spcPct val="0"/>
        </a:spcAft>
        <a:buChar char="–"/>
        <a:defRPr sz="2000">
          <a:solidFill>
            <a:srgbClr val="5F6062"/>
          </a:solidFill>
          <a:latin typeface="+mn-lt"/>
          <a:ea typeface="ＭＳ Ｐゴシック" pitchFamily="-1" charset="-128"/>
        </a:defRPr>
      </a:lvl2pPr>
      <a:lvl3pPr marL="11430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3pPr>
      <a:lvl4pPr marL="16002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4pPr>
      <a:lvl5pPr marL="2057400" indent="-228600" algn="l" rtl="0" eaLnBrk="1" fontAlgn="base" hangingPunct="1">
        <a:spcBef>
          <a:spcPct val="20000"/>
        </a:spcBef>
        <a:spcAft>
          <a:spcPct val="0"/>
        </a:spcAft>
        <a:buChar char="»"/>
        <a:defRPr sz="1600">
          <a:solidFill>
            <a:srgbClr val="5F6062"/>
          </a:solidFill>
          <a:latin typeface="+mn-lt"/>
          <a:ea typeface="ＭＳ Ｐゴシック" pitchFamily="-1" charset="-128"/>
        </a:defRPr>
      </a:lvl5pPr>
      <a:lvl6pPr marL="2514600" indent="-228600" algn="l" rtl="0" eaLnBrk="1" fontAlgn="base" hangingPunct="1">
        <a:spcBef>
          <a:spcPct val="20000"/>
        </a:spcBef>
        <a:spcAft>
          <a:spcPct val="0"/>
        </a:spcAft>
        <a:buChar char="»"/>
        <a:defRPr sz="1400">
          <a:solidFill>
            <a:srgbClr val="4D4D4D"/>
          </a:solidFill>
          <a:latin typeface="+mn-lt"/>
        </a:defRPr>
      </a:lvl6pPr>
      <a:lvl7pPr marL="2971800" indent="-228600" algn="l" rtl="0" eaLnBrk="1" fontAlgn="base" hangingPunct="1">
        <a:spcBef>
          <a:spcPct val="20000"/>
        </a:spcBef>
        <a:spcAft>
          <a:spcPct val="0"/>
        </a:spcAft>
        <a:buChar char="»"/>
        <a:defRPr sz="1400">
          <a:solidFill>
            <a:srgbClr val="4D4D4D"/>
          </a:solidFill>
          <a:latin typeface="+mn-lt"/>
        </a:defRPr>
      </a:lvl7pPr>
      <a:lvl8pPr marL="3429000" indent="-228600" algn="l" rtl="0" eaLnBrk="1" fontAlgn="base" hangingPunct="1">
        <a:spcBef>
          <a:spcPct val="20000"/>
        </a:spcBef>
        <a:spcAft>
          <a:spcPct val="0"/>
        </a:spcAft>
        <a:buChar char="»"/>
        <a:defRPr sz="1400">
          <a:solidFill>
            <a:srgbClr val="4D4D4D"/>
          </a:solidFill>
          <a:latin typeface="+mn-lt"/>
        </a:defRPr>
      </a:lvl8pPr>
      <a:lvl9pPr marL="3886200" indent="-228600" algn="l" rtl="0" eaLnBrk="1" fontAlgn="base" hangingPunct="1">
        <a:spcBef>
          <a:spcPct val="20000"/>
        </a:spcBef>
        <a:spcAft>
          <a:spcPct val="0"/>
        </a:spcAft>
        <a:buChar char="»"/>
        <a:defRPr sz="14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orient="vert" idx="4294967295"/>
          </p:nvPr>
        </p:nvSpPr>
        <p:spPr>
          <a:xfrm>
            <a:off x="0" y="412750"/>
            <a:ext cx="8075613" cy="3779838"/>
          </a:xfrm>
        </p:spPr>
        <p:txBody>
          <a:bodyPr/>
          <a:lstStyle/>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p:txBody>
      </p:sp>
      <p:pic>
        <p:nvPicPr>
          <p:cNvPr id="5" name="Graphic 1">
            <a:extLst>
              <a:ext uri="{FF2B5EF4-FFF2-40B4-BE49-F238E27FC236}">
                <a16:creationId xmlns:a16="http://schemas.microsoft.com/office/drawing/2014/main" id="{908D6FF1-0643-4A20-A25B-3E51578B715C}"/>
              </a:ext>
            </a:extLst>
          </p:cNvPr>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288" t="29016" r="19287" b="18999"/>
          <a:stretch/>
        </p:blipFill>
        <p:spPr>
          <a:xfrm>
            <a:off x="726153" y="849863"/>
            <a:ext cx="7370950" cy="4269010"/>
          </a:xfrm>
          <a:prstGeom prst="rect">
            <a:avLst/>
          </a:prstGeom>
        </p:spPr>
      </p:pic>
      <p:sp>
        <p:nvSpPr>
          <p:cNvPr id="6" name="Text Placeholder 5"/>
          <p:cNvSpPr>
            <a:spLocks noGrp="1"/>
          </p:cNvSpPr>
          <p:nvPr>
            <p:ph type="body" sz="quarter" idx="4294967295"/>
          </p:nvPr>
        </p:nvSpPr>
        <p:spPr>
          <a:xfrm>
            <a:off x="4967287" y="3507854"/>
            <a:ext cx="4176713" cy="376237"/>
          </a:xfrm>
        </p:spPr>
        <p:txBody>
          <a:bodyPr/>
          <a:lstStyle/>
          <a:p>
            <a:pPr marL="0" indent="0" algn="l">
              <a:buNone/>
            </a:pPr>
            <a:r>
              <a:rPr lang="en-GB" dirty="0">
                <a:solidFill>
                  <a:schemeClr val="accent2"/>
                </a:solidFill>
                <a:cs typeface="DINOT-Bold" panose="020B0804020101020102" pitchFamily="34" charset="0"/>
              </a:rPr>
              <a:t>All you need to know…</a:t>
            </a:r>
          </a:p>
          <a:p>
            <a:pPr marL="0" indent="0" algn="l">
              <a:buNone/>
            </a:pPr>
            <a:endParaRPr lang="en-GB" dirty="0">
              <a:solidFill>
                <a:schemeClr val="tx2"/>
              </a:solidFill>
              <a:latin typeface="DINOT-Bold" panose="020B0804020101020102" pitchFamily="34" charset="0"/>
              <a:cs typeface="DINOT-Bold" panose="020B0804020101020102" pitchFamily="34" charset="0"/>
            </a:endParaRPr>
          </a:p>
        </p:txBody>
      </p:sp>
      <p:sp>
        <p:nvSpPr>
          <p:cNvPr id="4" name="Rectangle 3">
            <a:extLst>
              <a:ext uri="{FF2B5EF4-FFF2-40B4-BE49-F238E27FC236}">
                <a16:creationId xmlns:a16="http://schemas.microsoft.com/office/drawing/2014/main" id="{10419C47-A059-4EAD-B4F4-28704A6CE499}"/>
              </a:ext>
            </a:extLst>
          </p:cNvPr>
          <p:cNvSpPr/>
          <p:nvPr/>
        </p:nvSpPr>
        <p:spPr bwMode="gray">
          <a:xfrm>
            <a:off x="2699792" y="-1"/>
            <a:ext cx="6444208" cy="967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Tree>
    <p:extLst>
      <p:ext uri="{BB962C8B-B14F-4D97-AF65-F5344CB8AC3E}">
        <p14:creationId xmlns:p14="http://schemas.microsoft.com/office/powerpoint/2010/main" val="1990045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p:cNvSpPr>
            <a:spLocks noGrp="1" noChangeArrowheads="1"/>
          </p:cNvSpPr>
          <p:nvPr>
            <p:ph type="title"/>
          </p:nvPr>
        </p:nvSpPr>
        <p:spPr bwMode="gray">
          <a:xfrm>
            <a:off x="467547" y="303014"/>
            <a:ext cx="8064500" cy="540544"/>
          </a:xfrm>
        </p:spPr>
        <p:txBody>
          <a:bodyPr/>
          <a:lstStyle/>
          <a:p>
            <a:pPr algn="ctr"/>
            <a:r>
              <a:rPr lang="en-US" b="1" noProof="1">
                <a:solidFill>
                  <a:schemeClr val="accent2"/>
                </a:solidFill>
                <a:latin typeface="Arial" panose="020B0604020202020204" pitchFamily="34" charset="0"/>
                <a:cs typeface="Arial" panose="020B0604020202020204" pitchFamily="34" charset="0"/>
              </a:rPr>
              <a:t>Objectives</a:t>
            </a:r>
          </a:p>
        </p:txBody>
      </p:sp>
      <p:sp>
        <p:nvSpPr>
          <p:cNvPr id="12" name="Subtitle"/>
          <p:cNvSpPr>
            <a:spLocks noGrp="1"/>
          </p:cNvSpPr>
          <p:nvPr>
            <p:ph idx="1"/>
          </p:nvPr>
        </p:nvSpPr>
        <p:spPr bwMode="gray">
          <a:xfrm>
            <a:off x="456435" y="843558"/>
            <a:ext cx="8075613" cy="2862581"/>
          </a:xfrm>
        </p:spPr>
        <p:txBody>
          <a:bodyPr/>
          <a:lstStyle/>
          <a:p>
            <a:pPr marL="0" indent="0">
              <a:buNone/>
            </a:pPr>
            <a:r>
              <a:rPr lang="en-US" sz="1600" dirty="0">
                <a:solidFill>
                  <a:schemeClr val="tx1"/>
                </a:solidFill>
                <a:latin typeface="Arial" panose="020B0604020202020204" pitchFamily="34" charset="0"/>
                <a:cs typeface="Arial" panose="020B0604020202020204" pitchFamily="34" charset="0"/>
              </a:rPr>
              <a:t>The Medical Training Survey gathers feedback from doctors in training in Australia to:</a:t>
            </a:r>
          </a:p>
        </p:txBody>
      </p:sp>
      <p:sp>
        <p:nvSpPr>
          <p:cNvPr id="171" name="Freeform 12">
            <a:extLst>
              <a:ext uri="{FF2B5EF4-FFF2-40B4-BE49-F238E27FC236}">
                <a16:creationId xmlns:a16="http://schemas.microsoft.com/office/drawing/2014/main" id="{4A1B1232-864C-479D-B29A-B50A05C06BC2}"/>
              </a:ext>
            </a:extLst>
          </p:cNvPr>
          <p:cNvSpPr>
            <a:spLocks noChangeArrowheads="1"/>
          </p:cNvSpPr>
          <p:nvPr/>
        </p:nvSpPr>
        <p:spPr bwMode="auto">
          <a:xfrm>
            <a:off x="2697755" y="3802064"/>
            <a:ext cx="1114155" cy="593024"/>
          </a:xfrm>
          <a:custGeom>
            <a:avLst/>
            <a:gdLst>
              <a:gd name="T0" fmla="*/ 0 w 7184"/>
              <a:gd name="T1" fmla="*/ 3822 h 3823"/>
              <a:gd name="T2" fmla="*/ 0 w 7184"/>
              <a:gd name="T3" fmla="*/ 3822 h 3823"/>
              <a:gd name="T4" fmla="*/ 4509 w 7184"/>
              <a:gd name="T5" fmla="*/ 2556 h 3823"/>
              <a:gd name="T6" fmla="*/ 7183 w 7184"/>
              <a:gd name="T7" fmla="*/ 0 h 3823"/>
            </a:gdLst>
            <a:ahLst/>
            <a:cxnLst>
              <a:cxn ang="0">
                <a:pos x="T0" y="T1"/>
              </a:cxn>
              <a:cxn ang="0">
                <a:pos x="T2" y="T3"/>
              </a:cxn>
              <a:cxn ang="0">
                <a:pos x="T4" y="T5"/>
              </a:cxn>
              <a:cxn ang="0">
                <a:pos x="T6" y="T7"/>
              </a:cxn>
            </a:cxnLst>
            <a:rect l="0" t="0" r="r" b="b"/>
            <a:pathLst>
              <a:path w="7184" h="3823">
                <a:moveTo>
                  <a:pt x="0" y="3822"/>
                </a:moveTo>
                <a:lnTo>
                  <a:pt x="0" y="3822"/>
                </a:lnTo>
                <a:cubicBezTo>
                  <a:pt x="1654" y="3822"/>
                  <a:pt x="3196" y="3356"/>
                  <a:pt x="4509" y="2556"/>
                </a:cubicBezTo>
                <a:cubicBezTo>
                  <a:pt x="5575" y="1908"/>
                  <a:pt x="6488" y="1031"/>
                  <a:pt x="7183"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2" name="Freeform 126">
            <a:extLst>
              <a:ext uri="{FF2B5EF4-FFF2-40B4-BE49-F238E27FC236}">
                <a16:creationId xmlns:a16="http://schemas.microsoft.com/office/drawing/2014/main" id="{A5230FF0-25D7-457A-BB96-F2D5B0EDB2EE}"/>
              </a:ext>
            </a:extLst>
          </p:cNvPr>
          <p:cNvSpPr>
            <a:spLocks noChangeArrowheads="1"/>
          </p:cNvSpPr>
          <p:nvPr/>
        </p:nvSpPr>
        <p:spPr bwMode="auto">
          <a:xfrm>
            <a:off x="2216254" y="3051037"/>
            <a:ext cx="328296" cy="456909"/>
          </a:xfrm>
          <a:custGeom>
            <a:avLst/>
            <a:gdLst>
              <a:gd name="T0" fmla="*/ 0 w 2115"/>
              <a:gd name="T1" fmla="*/ 0 h 2944"/>
              <a:gd name="T2" fmla="*/ 0 w 2115"/>
              <a:gd name="T3" fmla="*/ 0 h 2944"/>
              <a:gd name="T4" fmla="*/ 2114 w 2115"/>
              <a:gd name="T5" fmla="*/ 2943 h 2944"/>
            </a:gdLst>
            <a:ahLst/>
            <a:cxnLst>
              <a:cxn ang="0">
                <a:pos x="T0" y="T1"/>
              </a:cxn>
              <a:cxn ang="0">
                <a:pos x="T2" y="T3"/>
              </a:cxn>
              <a:cxn ang="0">
                <a:pos x="T4" y="T5"/>
              </a:cxn>
            </a:cxnLst>
            <a:rect l="0" t="0" r="r" b="b"/>
            <a:pathLst>
              <a:path w="2115" h="2944">
                <a:moveTo>
                  <a:pt x="0" y="0"/>
                </a:moveTo>
                <a:lnTo>
                  <a:pt x="0" y="0"/>
                </a:lnTo>
                <a:cubicBezTo>
                  <a:pt x="0" y="1365"/>
                  <a:pt x="883" y="2525"/>
                  <a:pt x="2114" y="2943"/>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3" name="Line 127">
            <a:extLst>
              <a:ext uri="{FF2B5EF4-FFF2-40B4-BE49-F238E27FC236}">
                <a16:creationId xmlns:a16="http://schemas.microsoft.com/office/drawing/2014/main" id="{2EF4228D-0E03-4756-BF5D-F39DE088670D}"/>
              </a:ext>
            </a:extLst>
          </p:cNvPr>
          <p:cNvSpPr>
            <a:spLocks noChangeShapeType="1"/>
          </p:cNvSpPr>
          <p:nvPr/>
        </p:nvSpPr>
        <p:spPr bwMode="auto">
          <a:xfrm flipH="1">
            <a:off x="2323634" y="3520942"/>
            <a:ext cx="221600" cy="318742"/>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4" name="Freeform 128">
            <a:extLst>
              <a:ext uri="{FF2B5EF4-FFF2-40B4-BE49-F238E27FC236}">
                <a16:creationId xmlns:a16="http://schemas.microsoft.com/office/drawing/2014/main" id="{27B4D6AE-3C68-4AE3-BDE1-A16DCA319D5B}"/>
              </a:ext>
            </a:extLst>
          </p:cNvPr>
          <p:cNvSpPr>
            <a:spLocks noChangeArrowheads="1"/>
          </p:cNvSpPr>
          <p:nvPr/>
        </p:nvSpPr>
        <p:spPr bwMode="auto">
          <a:xfrm>
            <a:off x="1946777" y="3491530"/>
            <a:ext cx="377541" cy="348154"/>
          </a:xfrm>
          <a:custGeom>
            <a:avLst/>
            <a:gdLst>
              <a:gd name="T0" fmla="*/ 0 w 2433"/>
              <a:gd name="T1" fmla="*/ 0 h 2245"/>
              <a:gd name="T2" fmla="*/ 0 w 2433"/>
              <a:gd name="T3" fmla="*/ 0 h 2245"/>
              <a:gd name="T4" fmla="*/ 2432 w 2433"/>
              <a:gd name="T5" fmla="*/ 2244 h 2245"/>
            </a:gdLst>
            <a:ahLst/>
            <a:cxnLst>
              <a:cxn ang="0">
                <a:pos x="T0" y="T1"/>
              </a:cxn>
              <a:cxn ang="0">
                <a:pos x="T2" y="T3"/>
              </a:cxn>
              <a:cxn ang="0">
                <a:pos x="T4" y="T5"/>
              </a:cxn>
            </a:cxnLst>
            <a:rect l="0" t="0" r="r" b="b"/>
            <a:pathLst>
              <a:path w="2433" h="2245">
                <a:moveTo>
                  <a:pt x="0" y="0"/>
                </a:moveTo>
                <a:lnTo>
                  <a:pt x="0" y="0"/>
                </a:lnTo>
                <a:cubicBezTo>
                  <a:pt x="565" y="972"/>
                  <a:pt x="1413" y="1755"/>
                  <a:pt x="2432" y="2244"/>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5" name="Freeform 75">
            <a:extLst>
              <a:ext uri="{FF2B5EF4-FFF2-40B4-BE49-F238E27FC236}">
                <a16:creationId xmlns:a16="http://schemas.microsoft.com/office/drawing/2014/main" id="{F3AF32D0-9331-4F5B-8E1D-FC0C5E5A4F2C}"/>
              </a:ext>
            </a:extLst>
          </p:cNvPr>
          <p:cNvSpPr>
            <a:spLocks noChangeArrowheads="1"/>
          </p:cNvSpPr>
          <p:nvPr/>
        </p:nvSpPr>
        <p:spPr bwMode="auto">
          <a:xfrm>
            <a:off x="2186161" y="2345154"/>
            <a:ext cx="983520" cy="209987"/>
          </a:xfrm>
          <a:custGeom>
            <a:avLst/>
            <a:gdLst>
              <a:gd name="T0" fmla="*/ 6340 w 6341"/>
              <a:gd name="T1" fmla="*/ 1354 h 1355"/>
              <a:gd name="T2" fmla="*/ 6340 w 6341"/>
              <a:gd name="T3" fmla="*/ 1354 h 1355"/>
              <a:gd name="T4" fmla="*/ 3103 w 6341"/>
              <a:gd name="T5" fmla="*/ 0 h 1355"/>
              <a:gd name="T6" fmla="*/ 0 w 6341"/>
              <a:gd name="T7" fmla="*/ 1225 h 1355"/>
            </a:gdLst>
            <a:ahLst/>
            <a:cxnLst>
              <a:cxn ang="0">
                <a:pos x="T0" y="T1"/>
              </a:cxn>
              <a:cxn ang="0">
                <a:pos x="T2" y="T3"/>
              </a:cxn>
              <a:cxn ang="0">
                <a:pos x="T4" y="T5"/>
              </a:cxn>
              <a:cxn ang="0">
                <a:pos x="T6" y="T7"/>
              </a:cxn>
            </a:cxnLst>
            <a:rect l="0" t="0" r="r" b="b"/>
            <a:pathLst>
              <a:path w="6341" h="1355">
                <a:moveTo>
                  <a:pt x="6340" y="1354"/>
                </a:moveTo>
                <a:lnTo>
                  <a:pt x="6340" y="1354"/>
                </a:lnTo>
                <a:cubicBezTo>
                  <a:pt x="5516" y="518"/>
                  <a:pt x="4373" y="0"/>
                  <a:pt x="3103" y="0"/>
                </a:cubicBezTo>
                <a:cubicBezTo>
                  <a:pt x="1907" y="0"/>
                  <a:pt x="812" y="465"/>
                  <a:pt x="0" y="1225"/>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6" name="Line 91">
            <a:extLst>
              <a:ext uri="{FF2B5EF4-FFF2-40B4-BE49-F238E27FC236}">
                <a16:creationId xmlns:a16="http://schemas.microsoft.com/office/drawing/2014/main" id="{C559EF7D-EB22-49A2-B007-DF3F223D1E9F}"/>
              </a:ext>
            </a:extLst>
          </p:cNvPr>
          <p:cNvSpPr>
            <a:spLocks noChangeShapeType="1"/>
          </p:cNvSpPr>
          <p:nvPr/>
        </p:nvSpPr>
        <p:spPr bwMode="auto">
          <a:xfrm flipH="1">
            <a:off x="3147794" y="1958697"/>
            <a:ext cx="333084" cy="582764"/>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7" name="Line 136">
            <a:extLst>
              <a:ext uri="{FF2B5EF4-FFF2-40B4-BE49-F238E27FC236}">
                <a16:creationId xmlns:a16="http://schemas.microsoft.com/office/drawing/2014/main" id="{1731896B-E37F-4EBF-B6F9-87FE671A1277}"/>
              </a:ext>
            </a:extLst>
          </p:cNvPr>
          <p:cNvSpPr>
            <a:spLocks noChangeShapeType="1"/>
          </p:cNvSpPr>
          <p:nvPr/>
        </p:nvSpPr>
        <p:spPr bwMode="auto">
          <a:xfrm>
            <a:off x="2697755" y="1707671"/>
            <a:ext cx="684" cy="481532"/>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8" name="Freeform 78">
            <a:extLst>
              <a:ext uri="{FF2B5EF4-FFF2-40B4-BE49-F238E27FC236}">
                <a16:creationId xmlns:a16="http://schemas.microsoft.com/office/drawing/2014/main" id="{A4E2ACBE-344F-41A1-BDD9-3B16F7CB4740}"/>
              </a:ext>
            </a:extLst>
          </p:cNvPr>
          <p:cNvSpPr>
            <a:spLocks noChangeArrowheads="1"/>
          </p:cNvSpPr>
          <p:nvPr/>
        </p:nvSpPr>
        <p:spPr bwMode="auto">
          <a:xfrm>
            <a:off x="1354477" y="3051037"/>
            <a:ext cx="603928" cy="1121751"/>
          </a:xfrm>
          <a:custGeom>
            <a:avLst/>
            <a:gdLst>
              <a:gd name="T0" fmla="*/ 0 w 3893"/>
              <a:gd name="T1" fmla="*/ 0 h 7231"/>
              <a:gd name="T2" fmla="*/ 0 w 3893"/>
              <a:gd name="T3" fmla="*/ 0 h 7231"/>
              <a:gd name="T4" fmla="*/ 830 w 3893"/>
              <a:gd name="T5" fmla="*/ 3697 h 7231"/>
              <a:gd name="T6" fmla="*/ 2785 w 3893"/>
              <a:gd name="T7" fmla="*/ 6358 h 7231"/>
              <a:gd name="T8" fmla="*/ 3892 w 3893"/>
              <a:gd name="T9" fmla="*/ 7230 h 7231"/>
            </a:gdLst>
            <a:ahLst/>
            <a:cxnLst>
              <a:cxn ang="0">
                <a:pos x="T0" y="T1"/>
              </a:cxn>
              <a:cxn ang="0">
                <a:pos x="T2" y="T3"/>
              </a:cxn>
              <a:cxn ang="0">
                <a:pos x="T4" y="T5"/>
              </a:cxn>
              <a:cxn ang="0">
                <a:pos x="T6" y="T7"/>
              </a:cxn>
              <a:cxn ang="0">
                <a:pos x="T8" y="T9"/>
              </a:cxn>
            </a:cxnLst>
            <a:rect l="0" t="0" r="r" b="b"/>
            <a:pathLst>
              <a:path w="3893" h="7231">
                <a:moveTo>
                  <a:pt x="0" y="0"/>
                </a:moveTo>
                <a:lnTo>
                  <a:pt x="0" y="0"/>
                </a:lnTo>
                <a:cubicBezTo>
                  <a:pt x="0" y="1324"/>
                  <a:pt x="300" y="2578"/>
                  <a:pt x="830" y="3697"/>
                </a:cubicBezTo>
                <a:cubicBezTo>
                  <a:pt x="1307" y="4710"/>
                  <a:pt x="1972" y="5611"/>
                  <a:pt x="2785" y="6358"/>
                </a:cubicBezTo>
                <a:cubicBezTo>
                  <a:pt x="3126" y="6676"/>
                  <a:pt x="3497" y="6971"/>
                  <a:pt x="3892" y="723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9" name="Freeform 137">
            <a:extLst>
              <a:ext uri="{FF2B5EF4-FFF2-40B4-BE49-F238E27FC236}">
                <a16:creationId xmlns:a16="http://schemas.microsoft.com/office/drawing/2014/main" id="{D849E5B5-1721-4FC9-AAD7-C786422B4977}"/>
              </a:ext>
            </a:extLst>
          </p:cNvPr>
          <p:cNvSpPr>
            <a:spLocks noChangeArrowheads="1"/>
          </p:cNvSpPr>
          <p:nvPr/>
        </p:nvSpPr>
        <p:spPr bwMode="auto">
          <a:xfrm>
            <a:off x="1829822" y="2189203"/>
            <a:ext cx="867933" cy="867990"/>
          </a:xfrm>
          <a:custGeom>
            <a:avLst/>
            <a:gdLst>
              <a:gd name="T0" fmla="*/ 5594 w 5595"/>
              <a:gd name="T1" fmla="*/ 0 h 5595"/>
              <a:gd name="T2" fmla="*/ 5594 w 5595"/>
              <a:gd name="T3" fmla="*/ 0 h 5595"/>
              <a:gd name="T4" fmla="*/ 2915 w 5595"/>
              <a:gd name="T5" fmla="*/ 677 h 5595"/>
              <a:gd name="T6" fmla="*/ 442 w 5595"/>
              <a:gd name="T7" fmla="*/ 3415 h 5595"/>
              <a:gd name="T8" fmla="*/ 0 w 5595"/>
              <a:gd name="T9" fmla="*/ 5594 h 5595"/>
            </a:gdLst>
            <a:ahLst/>
            <a:cxnLst>
              <a:cxn ang="0">
                <a:pos x="T0" y="T1"/>
              </a:cxn>
              <a:cxn ang="0">
                <a:pos x="T2" y="T3"/>
              </a:cxn>
              <a:cxn ang="0">
                <a:pos x="T4" y="T5"/>
              </a:cxn>
              <a:cxn ang="0">
                <a:pos x="T6" y="T7"/>
              </a:cxn>
              <a:cxn ang="0">
                <a:pos x="T8" y="T9"/>
              </a:cxn>
            </a:cxnLst>
            <a:rect l="0" t="0" r="r" b="b"/>
            <a:pathLst>
              <a:path w="5595" h="5595">
                <a:moveTo>
                  <a:pt x="5594" y="0"/>
                </a:moveTo>
                <a:lnTo>
                  <a:pt x="5594" y="0"/>
                </a:lnTo>
                <a:cubicBezTo>
                  <a:pt x="4622" y="0"/>
                  <a:pt x="3710" y="247"/>
                  <a:pt x="2915" y="677"/>
                </a:cubicBezTo>
                <a:cubicBezTo>
                  <a:pt x="1814" y="1284"/>
                  <a:pt x="936" y="2249"/>
                  <a:pt x="442" y="3415"/>
                </a:cubicBezTo>
                <a:cubicBezTo>
                  <a:pt x="159" y="4086"/>
                  <a:pt x="0" y="4822"/>
                  <a:pt x="0" y="5594"/>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0" name="Freeform 129">
            <a:extLst>
              <a:ext uri="{FF2B5EF4-FFF2-40B4-BE49-F238E27FC236}">
                <a16:creationId xmlns:a16="http://schemas.microsoft.com/office/drawing/2014/main" id="{64C15508-BA8B-4B5F-801F-0DEC3EFE1047}"/>
              </a:ext>
            </a:extLst>
          </p:cNvPr>
          <p:cNvSpPr>
            <a:spLocks noChangeArrowheads="1"/>
          </p:cNvSpPr>
          <p:nvPr/>
        </p:nvSpPr>
        <p:spPr bwMode="auto">
          <a:xfrm>
            <a:off x="1628057" y="1707672"/>
            <a:ext cx="1069698" cy="530096"/>
          </a:xfrm>
          <a:custGeom>
            <a:avLst/>
            <a:gdLst>
              <a:gd name="T0" fmla="*/ 6895 w 6896"/>
              <a:gd name="T1" fmla="*/ 0 h 3416"/>
              <a:gd name="T2" fmla="*/ 6895 w 6896"/>
              <a:gd name="T3" fmla="*/ 0 h 3416"/>
              <a:gd name="T4" fmla="*/ 2226 w 6896"/>
              <a:gd name="T5" fmla="*/ 1366 h 3416"/>
              <a:gd name="T6" fmla="*/ 0 w 6896"/>
              <a:gd name="T7" fmla="*/ 3415 h 3416"/>
            </a:gdLst>
            <a:ahLst/>
            <a:cxnLst>
              <a:cxn ang="0">
                <a:pos x="T0" y="T1"/>
              </a:cxn>
              <a:cxn ang="0">
                <a:pos x="T2" y="T3"/>
              </a:cxn>
              <a:cxn ang="0">
                <a:pos x="T4" y="T5"/>
              </a:cxn>
              <a:cxn ang="0">
                <a:pos x="T6" y="T7"/>
              </a:cxn>
            </a:cxnLst>
            <a:rect l="0" t="0" r="r" b="b"/>
            <a:pathLst>
              <a:path w="6896" h="3416">
                <a:moveTo>
                  <a:pt x="6895" y="0"/>
                </a:moveTo>
                <a:lnTo>
                  <a:pt x="6895" y="0"/>
                </a:lnTo>
                <a:cubicBezTo>
                  <a:pt x="5176" y="0"/>
                  <a:pt x="3574" y="501"/>
                  <a:pt x="2226" y="1366"/>
                </a:cubicBezTo>
                <a:cubicBezTo>
                  <a:pt x="1366" y="1914"/>
                  <a:pt x="618" y="2608"/>
                  <a:pt x="0" y="3415"/>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1" name="Freeform 9">
            <a:extLst>
              <a:ext uri="{FF2B5EF4-FFF2-40B4-BE49-F238E27FC236}">
                <a16:creationId xmlns:a16="http://schemas.microsoft.com/office/drawing/2014/main" id="{0D1506B5-D51B-4419-B273-FED2BC735127}"/>
              </a:ext>
            </a:extLst>
          </p:cNvPr>
          <p:cNvSpPr>
            <a:spLocks noChangeArrowheads="1"/>
          </p:cNvSpPr>
          <p:nvPr/>
        </p:nvSpPr>
        <p:spPr bwMode="auto">
          <a:xfrm>
            <a:off x="3438473" y="2657056"/>
            <a:ext cx="127215" cy="852258"/>
          </a:xfrm>
          <a:custGeom>
            <a:avLst/>
            <a:gdLst>
              <a:gd name="T0" fmla="*/ 0 w 820"/>
              <a:gd name="T1" fmla="*/ 5492 h 5493"/>
              <a:gd name="T2" fmla="*/ 0 w 820"/>
              <a:gd name="T3" fmla="*/ 5492 h 5493"/>
              <a:gd name="T4" fmla="*/ 819 w 820"/>
              <a:gd name="T5" fmla="*/ 2579 h 5493"/>
              <a:gd name="T6" fmla="*/ 189 w 820"/>
              <a:gd name="T7" fmla="*/ 0 h 5493"/>
            </a:gdLst>
            <a:ahLst/>
            <a:cxnLst>
              <a:cxn ang="0">
                <a:pos x="T0" y="T1"/>
              </a:cxn>
              <a:cxn ang="0">
                <a:pos x="T2" y="T3"/>
              </a:cxn>
              <a:cxn ang="0">
                <a:pos x="T4" y="T5"/>
              </a:cxn>
              <a:cxn ang="0">
                <a:pos x="T6" y="T7"/>
              </a:cxn>
            </a:cxnLst>
            <a:rect l="0" t="0" r="r" b="b"/>
            <a:pathLst>
              <a:path w="820" h="5493">
                <a:moveTo>
                  <a:pt x="0" y="5492"/>
                </a:moveTo>
                <a:lnTo>
                  <a:pt x="0" y="5492"/>
                </a:lnTo>
                <a:cubicBezTo>
                  <a:pt x="518" y="4644"/>
                  <a:pt x="819" y="3643"/>
                  <a:pt x="819" y="2579"/>
                </a:cubicBezTo>
                <a:cubicBezTo>
                  <a:pt x="819" y="1648"/>
                  <a:pt x="595" y="771"/>
                  <a:pt x="189"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2" name="Freeform 11">
            <a:extLst>
              <a:ext uri="{FF2B5EF4-FFF2-40B4-BE49-F238E27FC236}">
                <a16:creationId xmlns:a16="http://schemas.microsoft.com/office/drawing/2014/main" id="{C933143D-8D91-477D-B715-FBE1DBF53892}"/>
              </a:ext>
            </a:extLst>
          </p:cNvPr>
          <p:cNvSpPr>
            <a:spLocks noChangeArrowheads="1"/>
          </p:cNvSpPr>
          <p:nvPr/>
        </p:nvSpPr>
        <p:spPr bwMode="auto">
          <a:xfrm>
            <a:off x="3641606" y="2511365"/>
            <a:ext cx="173039" cy="1131328"/>
          </a:xfrm>
          <a:custGeom>
            <a:avLst/>
            <a:gdLst>
              <a:gd name="T0" fmla="*/ 0 w 1114"/>
              <a:gd name="T1" fmla="*/ 7294 h 7295"/>
              <a:gd name="T2" fmla="*/ 0 w 1114"/>
              <a:gd name="T3" fmla="*/ 7294 h 7295"/>
              <a:gd name="T4" fmla="*/ 1113 w 1114"/>
              <a:gd name="T5" fmla="*/ 3356 h 7295"/>
              <a:gd name="T6" fmla="*/ 289 w 1114"/>
              <a:gd name="T7" fmla="*/ 0 h 7295"/>
            </a:gdLst>
            <a:ahLst/>
            <a:cxnLst>
              <a:cxn ang="0">
                <a:pos x="T0" y="T1"/>
              </a:cxn>
              <a:cxn ang="0">
                <a:pos x="T2" y="T3"/>
              </a:cxn>
              <a:cxn ang="0">
                <a:pos x="T4" y="T5"/>
              </a:cxn>
              <a:cxn ang="0">
                <a:pos x="T6" y="T7"/>
              </a:cxn>
            </a:cxnLst>
            <a:rect l="0" t="0" r="r" b="b"/>
            <a:pathLst>
              <a:path w="1114" h="7295">
                <a:moveTo>
                  <a:pt x="0" y="7294"/>
                </a:moveTo>
                <a:lnTo>
                  <a:pt x="0" y="7294"/>
                </a:lnTo>
                <a:cubicBezTo>
                  <a:pt x="683" y="6193"/>
                  <a:pt x="1113" y="4738"/>
                  <a:pt x="1113" y="3356"/>
                </a:cubicBezTo>
                <a:cubicBezTo>
                  <a:pt x="1113" y="2143"/>
                  <a:pt x="813" y="1000"/>
                  <a:pt x="289"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3" name="Freeform 76">
            <a:extLst>
              <a:ext uri="{FF2B5EF4-FFF2-40B4-BE49-F238E27FC236}">
                <a16:creationId xmlns:a16="http://schemas.microsoft.com/office/drawing/2014/main" id="{5B503140-20FB-4BF5-A9C0-D742332989CA}"/>
              </a:ext>
            </a:extLst>
          </p:cNvPr>
          <p:cNvSpPr>
            <a:spLocks noChangeArrowheads="1"/>
          </p:cNvSpPr>
          <p:nvPr/>
        </p:nvSpPr>
        <p:spPr bwMode="auto">
          <a:xfrm>
            <a:off x="1580863" y="2215880"/>
            <a:ext cx="364546" cy="816690"/>
          </a:xfrm>
          <a:custGeom>
            <a:avLst/>
            <a:gdLst>
              <a:gd name="T0" fmla="*/ 0 w 2350"/>
              <a:gd name="T1" fmla="*/ 5264 h 5265"/>
              <a:gd name="T2" fmla="*/ 0 w 2350"/>
              <a:gd name="T3" fmla="*/ 5264 h 5265"/>
              <a:gd name="T4" fmla="*/ 1407 w 2350"/>
              <a:gd name="T5" fmla="*/ 989 h 5265"/>
              <a:gd name="T6" fmla="*/ 2349 w 2350"/>
              <a:gd name="T7" fmla="*/ 0 h 5265"/>
            </a:gdLst>
            <a:ahLst/>
            <a:cxnLst>
              <a:cxn ang="0">
                <a:pos x="T0" y="T1"/>
              </a:cxn>
              <a:cxn ang="0">
                <a:pos x="T2" y="T3"/>
              </a:cxn>
              <a:cxn ang="0">
                <a:pos x="T4" y="T5"/>
              </a:cxn>
              <a:cxn ang="0">
                <a:pos x="T6" y="T7"/>
              </a:cxn>
            </a:cxnLst>
            <a:rect l="0" t="0" r="r" b="b"/>
            <a:pathLst>
              <a:path w="2350" h="5265">
                <a:moveTo>
                  <a:pt x="0" y="5264"/>
                </a:moveTo>
                <a:lnTo>
                  <a:pt x="0" y="5264"/>
                </a:lnTo>
                <a:cubicBezTo>
                  <a:pt x="0" y="3662"/>
                  <a:pt x="512" y="2178"/>
                  <a:pt x="1407" y="989"/>
                </a:cubicBezTo>
                <a:cubicBezTo>
                  <a:pt x="1955" y="259"/>
                  <a:pt x="2349" y="0"/>
                  <a:pt x="2349"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4" name="Freeform 77">
            <a:extLst>
              <a:ext uri="{FF2B5EF4-FFF2-40B4-BE49-F238E27FC236}">
                <a16:creationId xmlns:a16="http://schemas.microsoft.com/office/drawing/2014/main" id="{5289841D-1830-44A2-A0E8-EDA4746CC2FE}"/>
              </a:ext>
            </a:extLst>
          </p:cNvPr>
          <p:cNvSpPr>
            <a:spLocks noChangeArrowheads="1"/>
          </p:cNvSpPr>
          <p:nvPr/>
        </p:nvSpPr>
        <p:spPr bwMode="auto">
          <a:xfrm>
            <a:off x="3480194" y="1958698"/>
            <a:ext cx="560839" cy="1092339"/>
          </a:xfrm>
          <a:custGeom>
            <a:avLst/>
            <a:gdLst>
              <a:gd name="T0" fmla="*/ 3615 w 3616"/>
              <a:gd name="T1" fmla="*/ 7042 h 7043"/>
              <a:gd name="T2" fmla="*/ 3615 w 3616"/>
              <a:gd name="T3" fmla="*/ 7042 h 7043"/>
              <a:gd name="T4" fmla="*/ 2544 w 3616"/>
              <a:gd name="T5" fmla="*/ 2862 h 7043"/>
              <a:gd name="T6" fmla="*/ 0 w 3616"/>
              <a:gd name="T7" fmla="*/ 0 h 7043"/>
            </a:gdLst>
            <a:ahLst/>
            <a:cxnLst>
              <a:cxn ang="0">
                <a:pos x="T0" y="T1"/>
              </a:cxn>
              <a:cxn ang="0">
                <a:pos x="T2" y="T3"/>
              </a:cxn>
              <a:cxn ang="0">
                <a:pos x="T4" y="T5"/>
              </a:cxn>
              <a:cxn ang="0">
                <a:pos x="T6" y="T7"/>
              </a:cxn>
            </a:cxnLst>
            <a:rect l="0" t="0" r="r" b="b"/>
            <a:pathLst>
              <a:path w="3616" h="7043">
                <a:moveTo>
                  <a:pt x="3615" y="7042"/>
                </a:moveTo>
                <a:lnTo>
                  <a:pt x="3615" y="7042"/>
                </a:lnTo>
                <a:cubicBezTo>
                  <a:pt x="3615" y="5529"/>
                  <a:pt x="3227" y="4104"/>
                  <a:pt x="2544" y="2862"/>
                </a:cubicBezTo>
                <a:cubicBezTo>
                  <a:pt x="1920" y="1731"/>
                  <a:pt x="1042" y="748"/>
                  <a:pt x="0"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5" name="Freeform 87">
            <a:extLst>
              <a:ext uri="{FF2B5EF4-FFF2-40B4-BE49-F238E27FC236}">
                <a16:creationId xmlns:a16="http://schemas.microsoft.com/office/drawing/2014/main" id="{1F8D49E8-36FE-4125-9545-EB83C5174CCA}"/>
              </a:ext>
            </a:extLst>
          </p:cNvPr>
          <p:cNvSpPr>
            <a:spLocks noChangeArrowheads="1"/>
          </p:cNvSpPr>
          <p:nvPr/>
        </p:nvSpPr>
        <p:spPr bwMode="auto">
          <a:xfrm>
            <a:off x="2132128" y="3995634"/>
            <a:ext cx="1057387" cy="153899"/>
          </a:xfrm>
          <a:custGeom>
            <a:avLst/>
            <a:gdLst>
              <a:gd name="T0" fmla="*/ 0 w 6819"/>
              <a:gd name="T1" fmla="*/ 0 h 990"/>
              <a:gd name="T2" fmla="*/ 0 w 6819"/>
              <a:gd name="T3" fmla="*/ 0 h 990"/>
              <a:gd name="T4" fmla="*/ 3645 w 6819"/>
              <a:gd name="T5" fmla="*/ 989 h 990"/>
              <a:gd name="T6" fmla="*/ 6818 w 6819"/>
              <a:gd name="T7" fmla="*/ 253 h 990"/>
            </a:gdLst>
            <a:ahLst/>
            <a:cxnLst>
              <a:cxn ang="0">
                <a:pos x="T0" y="T1"/>
              </a:cxn>
              <a:cxn ang="0">
                <a:pos x="T2" y="T3"/>
              </a:cxn>
              <a:cxn ang="0">
                <a:pos x="T4" y="T5"/>
              </a:cxn>
              <a:cxn ang="0">
                <a:pos x="T6" y="T7"/>
              </a:cxn>
            </a:cxnLst>
            <a:rect l="0" t="0" r="r" b="b"/>
            <a:pathLst>
              <a:path w="6819" h="990">
                <a:moveTo>
                  <a:pt x="0" y="0"/>
                </a:moveTo>
                <a:lnTo>
                  <a:pt x="0" y="0"/>
                </a:lnTo>
                <a:cubicBezTo>
                  <a:pt x="1072" y="624"/>
                  <a:pt x="2314" y="989"/>
                  <a:pt x="3645" y="989"/>
                </a:cubicBezTo>
                <a:cubicBezTo>
                  <a:pt x="4786" y="989"/>
                  <a:pt x="5858" y="724"/>
                  <a:pt x="6818" y="253"/>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6" name="Line 20">
            <a:extLst>
              <a:ext uri="{FF2B5EF4-FFF2-40B4-BE49-F238E27FC236}">
                <a16:creationId xmlns:a16="http://schemas.microsoft.com/office/drawing/2014/main" id="{11A58E59-0ED3-4341-A3F1-40A753E86618}"/>
              </a:ext>
            </a:extLst>
          </p:cNvPr>
          <p:cNvSpPr>
            <a:spLocks noChangeShapeType="1"/>
          </p:cNvSpPr>
          <p:nvPr/>
        </p:nvSpPr>
        <p:spPr bwMode="auto">
          <a:xfrm>
            <a:off x="3641606" y="3636537"/>
            <a:ext cx="170303" cy="175103"/>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7" name="Freeform 8">
            <a:extLst>
              <a:ext uri="{FF2B5EF4-FFF2-40B4-BE49-F238E27FC236}">
                <a16:creationId xmlns:a16="http://schemas.microsoft.com/office/drawing/2014/main" id="{6F3F0E82-2873-422A-B351-5195A8A5B8AB}"/>
              </a:ext>
            </a:extLst>
          </p:cNvPr>
          <p:cNvSpPr>
            <a:spLocks noChangeArrowheads="1"/>
          </p:cNvSpPr>
          <p:nvPr/>
        </p:nvSpPr>
        <p:spPr bwMode="auto">
          <a:xfrm>
            <a:off x="2697755" y="2570189"/>
            <a:ext cx="481501" cy="481532"/>
          </a:xfrm>
          <a:custGeom>
            <a:avLst/>
            <a:gdLst>
              <a:gd name="T0" fmla="*/ 3102 w 3103"/>
              <a:gd name="T1" fmla="*/ 3103 h 3104"/>
              <a:gd name="T2" fmla="*/ 3102 w 3103"/>
              <a:gd name="T3" fmla="*/ 3103 h 3104"/>
              <a:gd name="T4" fmla="*/ 0 w 3103"/>
              <a:gd name="T5" fmla="*/ 0 h 3104"/>
            </a:gdLst>
            <a:ahLst/>
            <a:cxnLst>
              <a:cxn ang="0">
                <a:pos x="T0" y="T1"/>
              </a:cxn>
              <a:cxn ang="0">
                <a:pos x="T2" y="T3"/>
              </a:cxn>
              <a:cxn ang="0">
                <a:pos x="T4" y="T5"/>
              </a:cxn>
            </a:cxnLst>
            <a:rect l="0" t="0" r="r" b="b"/>
            <a:pathLst>
              <a:path w="3103" h="3104">
                <a:moveTo>
                  <a:pt x="3102" y="3103"/>
                </a:moveTo>
                <a:lnTo>
                  <a:pt x="3102" y="3103"/>
                </a:lnTo>
                <a:cubicBezTo>
                  <a:pt x="3102" y="1390"/>
                  <a:pt x="1712" y="0"/>
                  <a:pt x="0"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8" name="Line 23">
            <a:extLst>
              <a:ext uri="{FF2B5EF4-FFF2-40B4-BE49-F238E27FC236}">
                <a16:creationId xmlns:a16="http://schemas.microsoft.com/office/drawing/2014/main" id="{DC699761-770A-4F5B-8275-092697124329}"/>
              </a:ext>
            </a:extLst>
          </p:cNvPr>
          <p:cNvSpPr>
            <a:spLocks noChangeShapeType="1"/>
          </p:cNvSpPr>
          <p:nvPr/>
        </p:nvSpPr>
        <p:spPr bwMode="auto">
          <a:xfrm>
            <a:off x="3179256" y="3051037"/>
            <a:ext cx="194242" cy="684"/>
          </a:xfrm>
          <a:prstGeom prst="line">
            <a:avLst/>
          </a:prstGeom>
          <a:noFill/>
          <a:ln w="2160" cap="flat">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9" name="Line 73">
            <a:extLst>
              <a:ext uri="{FF2B5EF4-FFF2-40B4-BE49-F238E27FC236}">
                <a16:creationId xmlns:a16="http://schemas.microsoft.com/office/drawing/2014/main" id="{E770FEA5-D15B-4F95-90A5-300CA07CD261}"/>
              </a:ext>
            </a:extLst>
          </p:cNvPr>
          <p:cNvSpPr>
            <a:spLocks noChangeShapeType="1"/>
          </p:cNvSpPr>
          <p:nvPr/>
        </p:nvSpPr>
        <p:spPr bwMode="auto">
          <a:xfrm>
            <a:off x="1945410" y="2215881"/>
            <a:ext cx="246906" cy="309849"/>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0" name="Freeform 17">
            <a:extLst>
              <a:ext uri="{FF2B5EF4-FFF2-40B4-BE49-F238E27FC236}">
                <a16:creationId xmlns:a16="http://schemas.microsoft.com/office/drawing/2014/main" id="{02ED68FC-7B8F-42E4-B0D9-E98D5D59BC46}"/>
              </a:ext>
            </a:extLst>
          </p:cNvPr>
          <p:cNvSpPr>
            <a:spLocks noChangeArrowheads="1"/>
          </p:cNvSpPr>
          <p:nvPr/>
        </p:nvSpPr>
        <p:spPr bwMode="auto">
          <a:xfrm>
            <a:off x="3684011" y="3683048"/>
            <a:ext cx="257165" cy="257867"/>
          </a:xfrm>
          <a:custGeom>
            <a:avLst/>
            <a:gdLst>
              <a:gd name="T0" fmla="*/ 1655 w 1656"/>
              <a:gd name="T1" fmla="*/ 830 h 1661"/>
              <a:gd name="T2" fmla="*/ 1655 w 1656"/>
              <a:gd name="T3" fmla="*/ 830 h 1661"/>
              <a:gd name="T4" fmla="*/ 825 w 1656"/>
              <a:gd name="T5" fmla="*/ 0 h 1661"/>
              <a:gd name="T6" fmla="*/ 0 w 1656"/>
              <a:gd name="T7" fmla="*/ 830 h 1661"/>
              <a:gd name="T8" fmla="*/ 825 w 1656"/>
              <a:gd name="T9" fmla="*/ 1660 h 1661"/>
              <a:gd name="T10" fmla="*/ 1655 w 1656"/>
              <a:gd name="T11" fmla="*/ 830 h 1661"/>
            </a:gdLst>
            <a:ahLst/>
            <a:cxnLst>
              <a:cxn ang="0">
                <a:pos x="T0" y="T1"/>
              </a:cxn>
              <a:cxn ang="0">
                <a:pos x="T2" y="T3"/>
              </a:cxn>
              <a:cxn ang="0">
                <a:pos x="T4" y="T5"/>
              </a:cxn>
              <a:cxn ang="0">
                <a:pos x="T6" y="T7"/>
              </a:cxn>
              <a:cxn ang="0">
                <a:pos x="T8" y="T9"/>
              </a:cxn>
              <a:cxn ang="0">
                <a:pos x="T10" y="T11"/>
              </a:cxn>
            </a:cxnLst>
            <a:rect l="0" t="0" r="r" b="b"/>
            <a:pathLst>
              <a:path w="1656" h="1661">
                <a:moveTo>
                  <a:pt x="1655" y="830"/>
                </a:moveTo>
                <a:lnTo>
                  <a:pt x="1655" y="830"/>
                </a:lnTo>
                <a:cubicBezTo>
                  <a:pt x="1655" y="371"/>
                  <a:pt x="1284" y="0"/>
                  <a:pt x="825" y="0"/>
                </a:cubicBezTo>
                <a:cubicBezTo>
                  <a:pt x="371" y="0"/>
                  <a:pt x="0" y="371"/>
                  <a:pt x="0" y="830"/>
                </a:cubicBezTo>
                <a:cubicBezTo>
                  <a:pt x="0" y="1289"/>
                  <a:pt x="371" y="1660"/>
                  <a:pt x="825" y="1660"/>
                </a:cubicBezTo>
                <a:cubicBezTo>
                  <a:pt x="1284" y="1660"/>
                  <a:pt x="1655" y="1289"/>
                  <a:pt x="1655" y="830"/>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1" name="Line 138">
            <a:extLst>
              <a:ext uri="{FF2B5EF4-FFF2-40B4-BE49-F238E27FC236}">
                <a16:creationId xmlns:a16="http://schemas.microsoft.com/office/drawing/2014/main" id="{64454054-3967-44DC-B2F8-119340DDDE17}"/>
              </a:ext>
            </a:extLst>
          </p:cNvPr>
          <p:cNvSpPr>
            <a:spLocks noChangeShapeType="1"/>
          </p:cNvSpPr>
          <p:nvPr/>
        </p:nvSpPr>
        <p:spPr bwMode="auto">
          <a:xfrm>
            <a:off x="1937202" y="3051037"/>
            <a:ext cx="279736" cy="684"/>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2" name="Line 74">
            <a:extLst>
              <a:ext uri="{FF2B5EF4-FFF2-40B4-BE49-F238E27FC236}">
                <a16:creationId xmlns:a16="http://schemas.microsoft.com/office/drawing/2014/main" id="{EC79F267-891A-4E32-ADA9-7E0C99A5313E}"/>
              </a:ext>
            </a:extLst>
          </p:cNvPr>
          <p:cNvSpPr>
            <a:spLocks noChangeShapeType="1"/>
          </p:cNvSpPr>
          <p:nvPr/>
        </p:nvSpPr>
        <p:spPr bwMode="auto">
          <a:xfrm flipH="1">
            <a:off x="1331906" y="3044197"/>
            <a:ext cx="249642" cy="684"/>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3" name="Line 79">
            <a:extLst>
              <a:ext uri="{FF2B5EF4-FFF2-40B4-BE49-F238E27FC236}">
                <a16:creationId xmlns:a16="http://schemas.microsoft.com/office/drawing/2014/main" id="{BF8570FD-5E59-43B3-AD4D-FDAA6F729447}"/>
              </a:ext>
            </a:extLst>
          </p:cNvPr>
          <p:cNvSpPr>
            <a:spLocks noChangeShapeType="1"/>
          </p:cNvSpPr>
          <p:nvPr/>
        </p:nvSpPr>
        <p:spPr bwMode="auto">
          <a:xfrm flipH="1">
            <a:off x="1957721" y="3992898"/>
            <a:ext cx="173723" cy="179891"/>
          </a:xfrm>
          <a:prstGeom prst="line">
            <a:avLst/>
          </a:prstGeom>
          <a:noFill/>
          <a:ln w="4320" cap="flat">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4" name="Line 21">
            <a:extLst>
              <a:ext uri="{FF2B5EF4-FFF2-40B4-BE49-F238E27FC236}">
                <a16:creationId xmlns:a16="http://schemas.microsoft.com/office/drawing/2014/main" id="{6064B754-E84C-4442-9603-711A79D6FDC5}"/>
              </a:ext>
            </a:extLst>
          </p:cNvPr>
          <p:cNvSpPr>
            <a:spLocks noChangeShapeType="1"/>
          </p:cNvSpPr>
          <p:nvPr/>
        </p:nvSpPr>
        <p:spPr bwMode="auto">
          <a:xfrm>
            <a:off x="2705278" y="3756920"/>
            <a:ext cx="684" cy="637483"/>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5" name="Freeform 10">
            <a:extLst>
              <a:ext uri="{FF2B5EF4-FFF2-40B4-BE49-F238E27FC236}">
                <a16:creationId xmlns:a16="http://schemas.microsoft.com/office/drawing/2014/main" id="{33E3077E-FFD8-4CE8-A980-E8B1C055B7AA}"/>
              </a:ext>
            </a:extLst>
          </p:cNvPr>
          <p:cNvSpPr>
            <a:spLocks noChangeArrowheads="1"/>
          </p:cNvSpPr>
          <p:nvPr/>
        </p:nvSpPr>
        <p:spPr bwMode="auto">
          <a:xfrm>
            <a:off x="2703910" y="3051037"/>
            <a:ext cx="669588" cy="705883"/>
          </a:xfrm>
          <a:custGeom>
            <a:avLst/>
            <a:gdLst>
              <a:gd name="T0" fmla="*/ 0 w 4316"/>
              <a:gd name="T1" fmla="*/ 4551 h 4552"/>
              <a:gd name="T2" fmla="*/ 0 w 4316"/>
              <a:gd name="T3" fmla="*/ 4551 h 4552"/>
              <a:gd name="T4" fmla="*/ 3079 w 4316"/>
              <a:gd name="T5" fmla="*/ 3120 h 4552"/>
              <a:gd name="T6" fmla="*/ 4315 w 4316"/>
              <a:gd name="T7" fmla="*/ 0 h 4552"/>
            </a:gdLst>
            <a:ahLst/>
            <a:cxnLst>
              <a:cxn ang="0">
                <a:pos x="T0" y="T1"/>
              </a:cxn>
              <a:cxn ang="0">
                <a:pos x="T2" y="T3"/>
              </a:cxn>
              <a:cxn ang="0">
                <a:pos x="T4" y="T5"/>
              </a:cxn>
              <a:cxn ang="0">
                <a:pos x="T6" y="T7"/>
              </a:cxn>
            </a:cxnLst>
            <a:rect l="0" t="0" r="r" b="b"/>
            <a:pathLst>
              <a:path w="4316" h="4552">
                <a:moveTo>
                  <a:pt x="0" y="4551"/>
                </a:moveTo>
                <a:lnTo>
                  <a:pt x="0" y="4551"/>
                </a:lnTo>
                <a:cubicBezTo>
                  <a:pt x="1230" y="4504"/>
                  <a:pt x="2284" y="3962"/>
                  <a:pt x="3079" y="3120"/>
                </a:cubicBezTo>
                <a:cubicBezTo>
                  <a:pt x="3844" y="2307"/>
                  <a:pt x="4315" y="1206"/>
                  <a:pt x="4315"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6" name="Line 7">
            <a:extLst>
              <a:ext uri="{FF2B5EF4-FFF2-40B4-BE49-F238E27FC236}">
                <a16:creationId xmlns:a16="http://schemas.microsoft.com/office/drawing/2014/main" id="{5EAE8D08-CFB9-48CE-AE96-F671F8614C11}"/>
              </a:ext>
            </a:extLst>
          </p:cNvPr>
          <p:cNvSpPr>
            <a:spLocks noChangeShapeType="1"/>
          </p:cNvSpPr>
          <p:nvPr/>
        </p:nvSpPr>
        <p:spPr bwMode="auto">
          <a:xfrm flipH="1">
            <a:off x="3470619" y="2515469"/>
            <a:ext cx="216812" cy="141587"/>
          </a:xfrm>
          <a:prstGeom prst="line">
            <a:avLst/>
          </a:prstGeom>
          <a:noFill/>
          <a:ln w="6480" cap="flat">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7" name="Freeform 13">
            <a:extLst>
              <a:ext uri="{FF2B5EF4-FFF2-40B4-BE49-F238E27FC236}">
                <a16:creationId xmlns:a16="http://schemas.microsoft.com/office/drawing/2014/main" id="{42763802-3444-4F32-B47A-94CD601F8B32}"/>
              </a:ext>
            </a:extLst>
          </p:cNvPr>
          <p:cNvSpPr>
            <a:spLocks noChangeArrowheads="1"/>
          </p:cNvSpPr>
          <p:nvPr/>
        </p:nvSpPr>
        <p:spPr bwMode="auto">
          <a:xfrm>
            <a:off x="3137535" y="3009998"/>
            <a:ext cx="83442" cy="82079"/>
          </a:xfrm>
          <a:custGeom>
            <a:avLst/>
            <a:gdLst>
              <a:gd name="T0" fmla="*/ 536 w 537"/>
              <a:gd name="T1" fmla="*/ 265 h 530"/>
              <a:gd name="T2" fmla="*/ 536 w 537"/>
              <a:gd name="T3" fmla="*/ 265 h 530"/>
              <a:gd name="T4" fmla="*/ 265 w 537"/>
              <a:gd name="T5" fmla="*/ 0 h 530"/>
              <a:gd name="T6" fmla="*/ 0 w 537"/>
              <a:gd name="T7" fmla="*/ 265 h 530"/>
              <a:gd name="T8" fmla="*/ 265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2" y="0"/>
                  <a:pt x="265" y="0"/>
                </a:cubicBezTo>
                <a:cubicBezTo>
                  <a:pt x="118" y="0"/>
                  <a:pt x="0" y="118"/>
                  <a:pt x="0" y="265"/>
                </a:cubicBezTo>
                <a:cubicBezTo>
                  <a:pt x="0" y="412"/>
                  <a:pt x="118" y="529"/>
                  <a:pt x="265" y="529"/>
                </a:cubicBezTo>
                <a:cubicBezTo>
                  <a:pt x="412" y="529"/>
                  <a:pt x="536" y="412"/>
                  <a:pt x="536" y="265"/>
                </a:cubicBezTo>
              </a:path>
            </a:pathLst>
          </a:custGeom>
          <a:solidFill>
            <a:srgbClr val="6A7FA5"/>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198" name="Freeform 14">
            <a:extLst>
              <a:ext uri="{FF2B5EF4-FFF2-40B4-BE49-F238E27FC236}">
                <a16:creationId xmlns:a16="http://schemas.microsoft.com/office/drawing/2014/main" id="{B2D1E895-63E8-4D34-A951-3E1EE991DFCD}"/>
              </a:ext>
            </a:extLst>
          </p:cNvPr>
          <p:cNvSpPr>
            <a:spLocks noChangeArrowheads="1"/>
          </p:cNvSpPr>
          <p:nvPr/>
        </p:nvSpPr>
        <p:spPr bwMode="auto">
          <a:xfrm>
            <a:off x="3242863" y="2925182"/>
            <a:ext cx="261953" cy="2633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2"/>
                  <a:pt x="377" y="1695"/>
                  <a:pt x="842" y="1695"/>
                </a:cubicBezTo>
                <a:cubicBezTo>
                  <a:pt x="1313" y="1695"/>
                  <a:pt x="1690" y="1312"/>
                  <a:pt x="1690" y="848"/>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9" name="Freeform 15">
            <a:extLst>
              <a:ext uri="{FF2B5EF4-FFF2-40B4-BE49-F238E27FC236}">
                <a16:creationId xmlns:a16="http://schemas.microsoft.com/office/drawing/2014/main" id="{03F287CE-CF03-4EBA-854B-67D2DF39D6FA}"/>
              </a:ext>
            </a:extLst>
          </p:cNvPr>
          <p:cNvSpPr>
            <a:spLocks noChangeArrowheads="1"/>
          </p:cNvSpPr>
          <p:nvPr/>
        </p:nvSpPr>
        <p:spPr bwMode="auto">
          <a:xfrm>
            <a:off x="3588258" y="3579082"/>
            <a:ext cx="108064" cy="108071"/>
          </a:xfrm>
          <a:custGeom>
            <a:avLst/>
            <a:gdLst>
              <a:gd name="T0" fmla="*/ 695 w 696"/>
              <a:gd name="T1" fmla="*/ 347 h 695"/>
              <a:gd name="T2" fmla="*/ 695 w 696"/>
              <a:gd name="T3" fmla="*/ 347 h 695"/>
              <a:gd name="T4" fmla="*/ 347 w 696"/>
              <a:gd name="T5" fmla="*/ 0 h 695"/>
              <a:gd name="T6" fmla="*/ 0 w 696"/>
              <a:gd name="T7" fmla="*/ 347 h 695"/>
              <a:gd name="T8" fmla="*/ 347 w 696"/>
              <a:gd name="T9" fmla="*/ 694 h 695"/>
              <a:gd name="T10" fmla="*/ 695 w 696"/>
              <a:gd name="T11" fmla="*/ 347 h 695"/>
            </a:gdLst>
            <a:ahLst/>
            <a:cxnLst>
              <a:cxn ang="0">
                <a:pos x="T0" y="T1"/>
              </a:cxn>
              <a:cxn ang="0">
                <a:pos x="T2" y="T3"/>
              </a:cxn>
              <a:cxn ang="0">
                <a:pos x="T4" y="T5"/>
              </a:cxn>
              <a:cxn ang="0">
                <a:pos x="T6" y="T7"/>
              </a:cxn>
              <a:cxn ang="0">
                <a:pos x="T8" y="T9"/>
              </a:cxn>
              <a:cxn ang="0">
                <a:pos x="T10" y="T11"/>
              </a:cxn>
            </a:cxnLst>
            <a:rect l="0" t="0" r="r" b="b"/>
            <a:pathLst>
              <a:path w="696" h="695">
                <a:moveTo>
                  <a:pt x="695" y="347"/>
                </a:moveTo>
                <a:lnTo>
                  <a:pt x="695" y="347"/>
                </a:lnTo>
                <a:cubicBezTo>
                  <a:pt x="695" y="153"/>
                  <a:pt x="542" y="0"/>
                  <a:pt x="347" y="0"/>
                </a:cubicBezTo>
                <a:cubicBezTo>
                  <a:pt x="159" y="0"/>
                  <a:pt x="0" y="153"/>
                  <a:pt x="0" y="347"/>
                </a:cubicBezTo>
                <a:cubicBezTo>
                  <a:pt x="0" y="535"/>
                  <a:pt x="159" y="694"/>
                  <a:pt x="347" y="694"/>
                </a:cubicBezTo>
                <a:cubicBezTo>
                  <a:pt x="542" y="694"/>
                  <a:pt x="695" y="535"/>
                  <a:pt x="695" y="347"/>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0" name="Freeform 16">
            <a:extLst>
              <a:ext uri="{FF2B5EF4-FFF2-40B4-BE49-F238E27FC236}">
                <a16:creationId xmlns:a16="http://schemas.microsoft.com/office/drawing/2014/main" id="{FCD03BB1-8DCE-438E-AEEF-F011E6E57845}"/>
              </a:ext>
            </a:extLst>
          </p:cNvPr>
          <p:cNvSpPr>
            <a:spLocks noChangeArrowheads="1"/>
          </p:cNvSpPr>
          <p:nvPr/>
        </p:nvSpPr>
        <p:spPr bwMode="auto">
          <a:xfrm>
            <a:off x="3428898" y="2614649"/>
            <a:ext cx="83442" cy="83447"/>
          </a:xfrm>
          <a:custGeom>
            <a:avLst/>
            <a:gdLst>
              <a:gd name="T0" fmla="*/ 536 w 537"/>
              <a:gd name="T1" fmla="*/ 271 h 537"/>
              <a:gd name="T2" fmla="*/ 536 w 537"/>
              <a:gd name="T3" fmla="*/ 271 h 537"/>
              <a:gd name="T4" fmla="*/ 271 w 537"/>
              <a:gd name="T5" fmla="*/ 0 h 537"/>
              <a:gd name="T6" fmla="*/ 0 w 537"/>
              <a:gd name="T7" fmla="*/ 271 h 537"/>
              <a:gd name="T8" fmla="*/ 271 w 537"/>
              <a:gd name="T9" fmla="*/ 536 h 537"/>
              <a:gd name="T10" fmla="*/ 536 w 537"/>
              <a:gd name="T11" fmla="*/ 271 h 537"/>
            </a:gdLst>
            <a:ahLst/>
            <a:cxnLst>
              <a:cxn ang="0">
                <a:pos x="T0" y="T1"/>
              </a:cxn>
              <a:cxn ang="0">
                <a:pos x="T2" y="T3"/>
              </a:cxn>
              <a:cxn ang="0">
                <a:pos x="T4" y="T5"/>
              </a:cxn>
              <a:cxn ang="0">
                <a:pos x="T6" y="T7"/>
              </a:cxn>
              <a:cxn ang="0">
                <a:pos x="T8" y="T9"/>
              </a:cxn>
              <a:cxn ang="0">
                <a:pos x="T10" y="T11"/>
              </a:cxn>
            </a:cxnLst>
            <a:rect l="0" t="0" r="r" b="b"/>
            <a:pathLst>
              <a:path w="537" h="537">
                <a:moveTo>
                  <a:pt x="536" y="271"/>
                </a:moveTo>
                <a:lnTo>
                  <a:pt x="536" y="271"/>
                </a:lnTo>
                <a:cubicBezTo>
                  <a:pt x="536" y="123"/>
                  <a:pt x="419" y="0"/>
                  <a:pt x="271" y="0"/>
                </a:cubicBezTo>
                <a:cubicBezTo>
                  <a:pt x="124" y="0"/>
                  <a:pt x="0" y="123"/>
                  <a:pt x="0" y="271"/>
                </a:cubicBezTo>
                <a:cubicBezTo>
                  <a:pt x="0" y="418"/>
                  <a:pt x="124" y="536"/>
                  <a:pt x="271" y="536"/>
                </a:cubicBezTo>
                <a:cubicBezTo>
                  <a:pt x="419" y="536"/>
                  <a:pt x="536" y="418"/>
                  <a:pt x="536" y="271"/>
                </a:cubicBezTo>
              </a:path>
            </a:pathLst>
          </a:custGeom>
          <a:solidFill>
            <a:srgbClr val="6A7FA5"/>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1" name="Freeform 18">
            <a:extLst>
              <a:ext uri="{FF2B5EF4-FFF2-40B4-BE49-F238E27FC236}">
                <a16:creationId xmlns:a16="http://schemas.microsoft.com/office/drawing/2014/main" id="{5CB1BAE3-E228-4A3F-8DE1-6AC875E56140}"/>
              </a:ext>
            </a:extLst>
          </p:cNvPr>
          <p:cNvSpPr>
            <a:spLocks noChangeArrowheads="1"/>
          </p:cNvSpPr>
          <p:nvPr/>
        </p:nvSpPr>
        <p:spPr bwMode="auto">
          <a:xfrm>
            <a:off x="3552692" y="2380039"/>
            <a:ext cx="261953" cy="2633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3"/>
                  <a:pt x="377" y="1695"/>
                  <a:pt x="842" y="1695"/>
                </a:cubicBezTo>
                <a:cubicBezTo>
                  <a:pt x="1313" y="1695"/>
                  <a:pt x="1690" y="1313"/>
                  <a:pt x="1690" y="848"/>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2" name="Freeform 19">
            <a:extLst>
              <a:ext uri="{FF2B5EF4-FFF2-40B4-BE49-F238E27FC236}">
                <a16:creationId xmlns:a16="http://schemas.microsoft.com/office/drawing/2014/main" id="{F51AA380-5B8A-4C5F-9057-B6EBDCCB9B27}"/>
              </a:ext>
            </a:extLst>
          </p:cNvPr>
          <p:cNvSpPr>
            <a:spLocks noChangeArrowheads="1"/>
          </p:cNvSpPr>
          <p:nvPr/>
        </p:nvSpPr>
        <p:spPr bwMode="auto">
          <a:xfrm>
            <a:off x="3344088" y="3403979"/>
            <a:ext cx="194926" cy="195623"/>
          </a:xfrm>
          <a:custGeom>
            <a:avLst/>
            <a:gdLst>
              <a:gd name="T0" fmla="*/ 1254 w 1255"/>
              <a:gd name="T1" fmla="*/ 630 h 1261"/>
              <a:gd name="T2" fmla="*/ 1254 w 1255"/>
              <a:gd name="T3" fmla="*/ 630 h 1261"/>
              <a:gd name="T4" fmla="*/ 630 w 1255"/>
              <a:gd name="T5" fmla="*/ 0 h 1261"/>
              <a:gd name="T6" fmla="*/ 0 w 1255"/>
              <a:gd name="T7" fmla="*/ 630 h 1261"/>
              <a:gd name="T8" fmla="*/ 630 w 1255"/>
              <a:gd name="T9" fmla="*/ 1260 h 1261"/>
              <a:gd name="T10" fmla="*/ 1254 w 1255"/>
              <a:gd name="T11" fmla="*/ 630 h 1261"/>
            </a:gdLst>
            <a:ahLst/>
            <a:cxnLst>
              <a:cxn ang="0">
                <a:pos x="T0" y="T1"/>
              </a:cxn>
              <a:cxn ang="0">
                <a:pos x="T2" y="T3"/>
              </a:cxn>
              <a:cxn ang="0">
                <a:pos x="T4" y="T5"/>
              </a:cxn>
              <a:cxn ang="0">
                <a:pos x="T6" y="T7"/>
              </a:cxn>
              <a:cxn ang="0">
                <a:pos x="T8" y="T9"/>
              </a:cxn>
              <a:cxn ang="0">
                <a:pos x="T10" y="T11"/>
              </a:cxn>
            </a:cxnLst>
            <a:rect l="0" t="0" r="r" b="b"/>
            <a:pathLst>
              <a:path w="1255" h="1261">
                <a:moveTo>
                  <a:pt x="1254" y="630"/>
                </a:moveTo>
                <a:lnTo>
                  <a:pt x="1254" y="630"/>
                </a:lnTo>
                <a:cubicBezTo>
                  <a:pt x="1254" y="283"/>
                  <a:pt x="977" y="0"/>
                  <a:pt x="630" y="0"/>
                </a:cubicBezTo>
                <a:cubicBezTo>
                  <a:pt x="283" y="0"/>
                  <a:pt x="0" y="283"/>
                  <a:pt x="0" y="630"/>
                </a:cubicBezTo>
                <a:cubicBezTo>
                  <a:pt x="0" y="977"/>
                  <a:pt x="283" y="1260"/>
                  <a:pt x="630" y="1260"/>
                </a:cubicBezTo>
                <a:cubicBezTo>
                  <a:pt x="977" y="1260"/>
                  <a:pt x="1254" y="977"/>
                  <a:pt x="1254" y="630"/>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3" name="Freeform 22">
            <a:extLst>
              <a:ext uri="{FF2B5EF4-FFF2-40B4-BE49-F238E27FC236}">
                <a16:creationId xmlns:a16="http://schemas.microsoft.com/office/drawing/2014/main" id="{B85EA860-CB8B-4124-9927-7E8ACF196ADF}"/>
              </a:ext>
            </a:extLst>
          </p:cNvPr>
          <p:cNvSpPr>
            <a:spLocks noChangeArrowheads="1"/>
          </p:cNvSpPr>
          <p:nvPr/>
        </p:nvSpPr>
        <p:spPr bwMode="auto">
          <a:xfrm>
            <a:off x="2526083" y="4214514"/>
            <a:ext cx="359074" cy="359781"/>
          </a:xfrm>
          <a:custGeom>
            <a:avLst/>
            <a:gdLst>
              <a:gd name="T0" fmla="*/ 2313 w 2314"/>
              <a:gd name="T1" fmla="*/ 1160 h 2320"/>
              <a:gd name="T2" fmla="*/ 2313 w 2314"/>
              <a:gd name="T3" fmla="*/ 1160 h 2320"/>
              <a:gd name="T4" fmla="*/ 1154 w 2314"/>
              <a:gd name="T5" fmla="*/ 0 h 2320"/>
              <a:gd name="T6" fmla="*/ 0 w 2314"/>
              <a:gd name="T7" fmla="*/ 1160 h 2320"/>
              <a:gd name="T8" fmla="*/ 1154 w 2314"/>
              <a:gd name="T9" fmla="*/ 2319 h 2320"/>
              <a:gd name="T10" fmla="*/ 2313 w 2314"/>
              <a:gd name="T11" fmla="*/ 1160 h 2320"/>
            </a:gdLst>
            <a:ahLst/>
            <a:cxnLst>
              <a:cxn ang="0">
                <a:pos x="T0" y="T1"/>
              </a:cxn>
              <a:cxn ang="0">
                <a:pos x="T2" y="T3"/>
              </a:cxn>
              <a:cxn ang="0">
                <a:pos x="T4" y="T5"/>
              </a:cxn>
              <a:cxn ang="0">
                <a:pos x="T6" y="T7"/>
              </a:cxn>
              <a:cxn ang="0">
                <a:pos x="T8" y="T9"/>
              </a:cxn>
              <a:cxn ang="0">
                <a:pos x="T10" y="T11"/>
              </a:cxn>
            </a:cxnLst>
            <a:rect l="0" t="0" r="r" b="b"/>
            <a:pathLst>
              <a:path w="2314" h="2320">
                <a:moveTo>
                  <a:pt x="2313" y="1160"/>
                </a:moveTo>
                <a:lnTo>
                  <a:pt x="2313" y="1160"/>
                </a:lnTo>
                <a:cubicBezTo>
                  <a:pt x="2313" y="518"/>
                  <a:pt x="1795" y="0"/>
                  <a:pt x="1154" y="0"/>
                </a:cubicBezTo>
                <a:cubicBezTo>
                  <a:pt x="518" y="0"/>
                  <a:pt x="0" y="518"/>
                  <a:pt x="0" y="1160"/>
                </a:cubicBezTo>
                <a:cubicBezTo>
                  <a:pt x="0" y="1801"/>
                  <a:pt x="518" y="2319"/>
                  <a:pt x="1154" y="2319"/>
                </a:cubicBezTo>
                <a:cubicBezTo>
                  <a:pt x="1795" y="2319"/>
                  <a:pt x="2313" y="1801"/>
                  <a:pt x="2313" y="1160"/>
                </a:cubicBezTo>
              </a:path>
            </a:pathLst>
          </a:custGeom>
          <a:solidFill>
            <a:srgbClr val="38A6DD"/>
          </a:solidFill>
          <a:ln>
            <a:noFill/>
          </a:ln>
          <a:effectLst/>
          <a:extLst>
            <a:ext uri="{91240B29-F687-4f45-9708-019B960494DF}">
              <a14:hiddenLine xmlns:a14="http://schemas.microsoft.com/office/drawing/2010/main" xmlns="" w="9525" cap="flat">
                <a:solidFill>
                  <a:srgbClr val="085271"/>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4" name="Freeform 24">
            <a:extLst>
              <a:ext uri="{FF2B5EF4-FFF2-40B4-BE49-F238E27FC236}">
                <a16:creationId xmlns:a16="http://schemas.microsoft.com/office/drawing/2014/main" id="{F520DEB4-A1A3-4618-B67C-FA940EAD435A}"/>
              </a:ext>
            </a:extLst>
          </p:cNvPr>
          <p:cNvSpPr>
            <a:spLocks noChangeArrowheads="1"/>
          </p:cNvSpPr>
          <p:nvPr/>
        </p:nvSpPr>
        <p:spPr bwMode="auto">
          <a:xfrm>
            <a:off x="3419323" y="3429971"/>
            <a:ext cx="97121" cy="97127"/>
          </a:xfrm>
          <a:custGeom>
            <a:avLst/>
            <a:gdLst>
              <a:gd name="T0" fmla="*/ 512 w 625"/>
              <a:gd name="T1" fmla="*/ 112 h 625"/>
              <a:gd name="T2" fmla="*/ 512 w 625"/>
              <a:gd name="T3" fmla="*/ 112 h 625"/>
              <a:gd name="T4" fmla="*/ 112 w 625"/>
              <a:gd name="T5" fmla="*/ 112 h 625"/>
              <a:gd name="T6" fmla="*/ 112 w 625"/>
              <a:gd name="T7" fmla="*/ 512 h 625"/>
              <a:gd name="T8" fmla="*/ 512 w 625"/>
              <a:gd name="T9" fmla="*/ 512 h 625"/>
              <a:gd name="T10" fmla="*/ 512 w 625"/>
              <a:gd name="T11" fmla="*/ 112 h 625"/>
              <a:gd name="T12" fmla="*/ 159 w 625"/>
              <a:gd name="T13" fmla="*/ 465 h 625"/>
              <a:gd name="T14" fmla="*/ 159 w 625"/>
              <a:gd name="T15" fmla="*/ 465 h 625"/>
              <a:gd name="T16" fmla="*/ 159 w 625"/>
              <a:gd name="T17" fmla="*/ 159 h 625"/>
              <a:gd name="T18" fmla="*/ 459 w 625"/>
              <a:gd name="T19" fmla="*/ 159 h 625"/>
              <a:gd name="T20" fmla="*/ 459 w 625"/>
              <a:gd name="T21" fmla="*/ 465 h 625"/>
              <a:gd name="T22" fmla="*/ 159 w 625"/>
              <a:gd name="T23" fmla="*/ 46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5" h="625">
                <a:moveTo>
                  <a:pt x="512" y="112"/>
                </a:moveTo>
                <a:lnTo>
                  <a:pt x="512" y="112"/>
                </a:lnTo>
                <a:cubicBezTo>
                  <a:pt x="400" y="0"/>
                  <a:pt x="223" y="0"/>
                  <a:pt x="112" y="112"/>
                </a:cubicBezTo>
                <a:cubicBezTo>
                  <a:pt x="0" y="224"/>
                  <a:pt x="0" y="400"/>
                  <a:pt x="112" y="512"/>
                </a:cubicBezTo>
                <a:cubicBezTo>
                  <a:pt x="223" y="624"/>
                  <a:pt x="400" y="624"/>
                  <a:pt x="512" y="512"/>
                </a:cubicBezTo>
                <a:cubicBezTo>
                  <a:pt x="624" y="400"/>
                  <a:pt x="624" y="224"/>
                  <a:pt x="512" y="112"/>
                </a:cubicBezTo>
                <a:close/>
                <a:moveTo>
                  <a:pt x="159" y="465"/>
                </a:moveTo>
                <a:lnTo>
                  <a:pt x="159" y="465"/>
                </a:lnTo>
                <a:cubicBezTo>
                  <a:pt x="76" y="377"/>
                  <a:pt x="76" y="247"/>
                  <a:pt x="159" y="159"/>
                </a:cubicBezTo>
                <a:cubicBezTo>
                  <a:pt x="241" y="76"/>
                  <a:pt x="376" y="76"/>
                  <a:pt x="459" y="159"/>
                </a:cubicBezTo>
                <a:cubicBezTo>
                  <a:pt x="541" y="247"/>
                  <a:pt x="541" y="377"/>
                  <a:pt x="459" y="465"/>
                </a:cubicBezTo>
                <a:cubicBezTo>
                  <a:pt x="376" y="547"/>
                  <a:pt x="241" y="547"/>
                  <a:pt x="159" y="465"/>
                </a:cubicBezTo>
                <a:close/>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5" name="Freeform 25">
            <a:extLst>
              <a:ext uri="{FF2B5EF4-FFF2-40B4-BE49-F238E27FC236}">
                <a16:creationId xmlns:a16="http://schemas.microsoft.com/office/drawing/2014/main" id="{8BCA031A-4C54-40FF-877A-5CE1FDA960BC}"/>
              </a:ext>
            </a:extLst>
          </p:cNvPr>
          <p:cNvSpPr>
            <a:spLocks noChangeArrowheads="1"/>
          </p:cNvSpPr>
          <p:nvPr/>
        </p:nvSpPr>
        <p:spPr bwMode="auto">
          <a:xfrm>
            <a:off x="3378286" y="3508630"/>
            <a:ext cx="59504" cy="59508"/>
          </a:xfrm>
          <a:custGeom>
            <a:avLst/>
            <a:gdLst>
              <a:gd name="T0" fmla="*/ 135 w 383"/>
              <a:gd name="T1" fmla="*/ 354 h 384"/>
              <a:gd name="T2" fmla="*/ 135 w 383"/>
              <a:gd name="T3" fmla="*/ 354 h 384"/>
              <a:gd name="T4" fmla="*/ 29 w 383"/>
              <a:gd name="T5" fmla="*/ 354 h 384"/>
              <a:gd name="T6" fmla="*/ 29 w 383"/>
              <a:gd name="T7" fmla="*/ 354 h 384"/>
              <a:gd name="T8" fmla="*/ 29 w 383"/>
              <a:gd name="T9" fmla="*/ 242 h 384"/>
              <a:gd name="T10" fmla="*/ 241 w 383"/>
              <a:gd name="T11" fmla="*/ 30 h 384"/>
              <a:gd name="T12" fmla="*/ 347 w 383"/>
              <a:gd name="T13" fmla="*/ 30 h 384"/>
              <a:gd name="T14" fmla="*/ 347 w 383"/>
              <a:gd name="T15" fmla="*/ 30 h 384"/>
              <a:gd name="T16" fmla="*/ 347 w 383"/>
              <a:gd name="T17" fmla="*/ 142 h 384"/>
              <a:gd name="T18" fmla="*/ 135 w 383"/>
              <a:gd name="T19" fmla="*/ 35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84">
                <a:moveTo>
                  <a:pt x="135" y="354"/>
                </a:moveTo>
                <a:lnTo>
                  <a:pt x="135" y="354"/>
                </a:lnTo>
                <a:cubicBezTo>
                  <a:pt x="106" y="383"/>
                  <a:pt x="58" y="383"/>
                  <a:pt x="29" y="354"/>
                </a:cubicBezTo>
                <a:lnTo>
                  <a:pt x="29" y="354"/>
                </a:lnTo>
                <a:cubicBezTo>
                  <a:pt x="0" y="324"/>
                  <a:pt x="0" y="277"/>
                  <a:pt x="29" y="242"/>
                </a:cubicBezTo>
                <a:cubicBezTo>
                  <a:pt x="241" y="30"/>
                  <a:pt x="241" y="30"/>
                  <a:pt x="241" y="30"/>
                </a:cubicBezTo>
                <a:cubicBezTo>
                  <a:pt x="270" y="0"/>
                  <a:pt x="318" y="0"/>
                  <a:pt x="347" y="30"/>
                </a:cubicBezTo>
                <a:lnTo>
                  <a:pt x="347" y="30"/>
                </a:lnTo>
                <a:cubicBezTo>
                  <a:pt x="382" y="65"/>
                  <a:pt x="382" y="112"/>
                  <a:pt x="347" y="142"/>
                </a:cubicBezTo>
                <a:lnTo>
                  <a:pt x="135" y="354"/>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6" name="Freeform 26">
            <a:extLst>
              <a:ext uri="{FF2B5EF4-FFF2-40B4-BE49-F238E27FC236}">
                <a16:creationId xmlns:a16="http://schemas.microsoft.com/office/drawing/2014/main" id="{E0B9E4D5-BBAE-43B9-9BF6-EA2E102916A5}"/>
              </a:ext>
            </a:extLst>
          </p:cNvPr>
          <p:cNvSpPr>
            <a:spLocks noChangeArrowheads="1"/>
          </p:cNvSpPr>
          <p:nvPr/>
        </p:nvSpPr>
        <p:spPr bwMode="auto">
          <a:xfrm>
            <a:off x="3411800" y="3500422"/>
            <a:ext cx="33513" cy="32832"/>
          </a:xfrm>
          <a:custGeom>
            <a:avLst/>
            <a:gdLst>
              <a:gd name="T0" fmla="*/ 52 w 218"/>
              <a:gd name="T1" fmla="*/ 206 h 213"/>
              <a:gd name="T2" fmla="*/ 52 w 218"/>
              <a:gd name="T3" fmla="*/ 206 h 213"/>
              <a:gd name="T4" fmla="*/ 11 w 218"/>
              <a:gd name="T5" fmla="*/ 206 h 213"/>
              <a:gd name="T6" fmla="*/ 11 w 218"/>
              <a:gd name="T7" fmla="*/ 206 h 213"/>
              <a:gd name="T8" fmla="*/ 11 w 218"/>
              <a:gd name="T9" fmla="*/ 165 h 213"/>
              <a:gd name="T10" fmla="*/ 164 w 218"/>
              <a:gd name="T11" fmla="*/ 12 h 213"/>
              <a:gd name="T12" fmla="*/ 206 w 218"/>
              <a:gd name="T13" fmla="*/ 12 h 213"/>
              <a:gd name="T14" fmla="*/ 206 w 218"/>
              <a:gd name="T15" fmla="*/ 12 h 213"/>
              <a:gd name="T16" fmla="*/ 206 w 218"/>
              <a:gd name="T17" fmla="*/ 47 h 213"/>
              <a:gd name="T18" fmla="*/ 52 w 218"/>
              <a:gd name="T19" fmla="*/ 20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3">
                <a:moveTo>
                  <a:pt x="52" y="206"/>
                </a:moveTo>
                <a:lnTo>
                  <a:pt x="52" y="206"/>
                </a:lnTo>
                <a:cubicBezTo>
                  <a:pt x="41" y="212"/>
                  <a:pt x="23" y="212"/>
                  <a:pt x="11" y="206"/>
                </a:cubicBezTo>
                <a:lnTo>
                  <a:pt x="11" y="206"/>
                </a:lnTo>
                <a:cubicBezTo>
                  <a:pt x="0" y="195"/>
                  <a:pt x="0" y="177"/>
                  <a:pt x="11" y="165"/>
                </a:cubicBezTo>
                <a:cubicBezTo>
                  <a:pt x="164" y="12"/>
                  <a:pt x="164" y="12"/>
                  <a:pt x="164" y="12"/>
                </a:cubicBezTo>
                <a:cubicBezTo>
                  <a:pt x="176" y="0"/>
                  <a:pt x="194" y="0"/>
                  <a:pt x="206" y="12"/>
                </a:cubicBezTo>
                <a:lnTo>
                  <a:pt x="206" y="12"/>
                </a:lnTo>
                <a:cubicBezTo>
                  <a:pt x="217" y="24"/>
                  <a:pt x="217" y="41"/>
                  <a:pt x="206" y="47"/>
                </a:cubicBezTo>
                <a:lnTo>
                  <a:pt x="52" y="206"/>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7" name="Freeform 27">
            <a:extLst>
              <a:ext uri="{FF2B5EF4-FFF2-40B4-BE49-F238E27FC236}">
                <a16:creationId xmlns:a16="http://schemas.microsoft.com/office/drawing/2014/main" id="{9555C240-02F4-4CD6-8EEE-A1832C06DC8C}"/>
              </a:ext>
            </a:extLst>
          </p:cNvPr>
          <p:cNvSpPr>
            <a:spLocks noChangeArrowheads="1"/>
          </p:cNvSpPr>
          <p:nvPr/>
        </p:nvSpPr>
        <p:spPr bwMode="auto">
          <a:xfrm>
            <a:off x="3443945" y="3445702"/>
            <a:ext cx="56768" cy="56772"/>
          </a:xfrm>
          <a:custGeom>
            <a:avLst/>
            <a:gdLst>
              <a:gd name="T0" fmla="*/ 265 w 366"/>
              <a:gd name="T1" fmla="*/ 100 h 366"/>
              <a:gd name="T2" fmla="*/ 265 w 366"/>
              <a:gd name="T3" fmla="*/ 100 h 366"/>
              <a:gd name="T4" fmla="*/ 270 w 366"/>
              <a:gd name="T5" fmla="*/ 365 h 366"/>
              <a:gd name="T6" fmla="*/ 288 w 366"/>
              <a:gd name="T7" fmla="*/ 353 h 366"/>
              <a:gd name="T8" fmla="*/ 288 w 366"/>
              <a:gd name="T9" fmla="*/ 77 h 366"/>
              <a:gd name="T10" fmla="*/ 11 w 366"/>
              <a:gd name="T11" fmla="*/ 77 h 366"/>
              <a:gd name="T12" fmla="*/ 0 w 366"/>
              <a:gd name="T13" fmla="*/ 88 h 366"/>
              <a:gd name="T14" fmla="*/ 265 w 366"/>
              <a:gd name="T15" fmla="*/ 10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265" y="100"/>
                </a:moveTo>
                <a:lnTo>
                  <a:pt x="265" y="100"/>
                </a:lnTo>
                <a:cubicBezTo>
                  <a:pt x="335" y="177"/>
                  <a:pt x="335" y="289"/>
                  <a:pt x="270" y="365"/>
                </a:cubicBezTo>
                <a:cubicBezTo>
                  <a:pt x="276" y="365"/>
                  <a:pt x="282" y="359"/>
                  <a:pt x="288" y="353"/>
                </a:cubicBezTo>
                <a:cubicBezTo>
                  <a:pt x="365" y="277"/>
                  <a:pt x="365" y="153"/>
                  <a:pt x="288" y="77"/>
                </a:cubicBezTo>
                <a:cubicBezTo>
                  <a:pt x="212" y="0"/>
                  <a:pt x="88" y="0"/>
                  <a:pt x="11" y="77"/>
                </a:cubicBezTo>
                <a:cubicBezTo>
                  <a:pt x="5" y="82"/>
                  <a:pt x="0" y="88"/>
                  <a:pt x="0" y="88"/>
                </a:cubicBezTo>
                <a:cubicBezTo>
                  <a:pt x="76" y="23"/>
                  <a:pt x="188" y="29"/>
                  <a:pt x="265" y="10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8" name="Freeform 28">
            <a:extLst>
              <a:ext uri="{FF2B5EF4-FFF2-40B4-BE49-F238E27FC236}">
                <a16:creationId xmlns:a16="http://schemas.microsoft.com/office/drawing/2014/main" id="{86B62C31-2615-4E38-9EC9-51A16A826F69}"/>
              </a:ext>
            </a:extLst>
          </p:cNvPr>
          <p:cNvSpPr>
            <a:spLocks noChangeArrowheads="1"/>
          </p:cNvSpPr>
          <p:nvPr/>
        </p:nvSpPr>
        <p:spPr bwMode="auto">
          <a:xfrm>
            <a:off x="2582851" y="2455962"/>
            <a:ext cx="229123" cy="228455"/>
          </a:xfrm>
          <a:custGeom>
            <a:avLst/>
            <a:gdLst>
              <a:gd name="T0" fmla="*/ 1477 w 1478"/>
              <a:gd name="T1" fmla="*/ 736 h 1473"/>
              <a:gd name="T2" fmla="*/ 1477 w 1478"/>
              <a:gd name="T3" fmla="*/ 736 h 1473"/>
              <a:gd name="T4" fmla="*/ 742 w 1478"/>
              <a:gd name="T5" fmla="*/ 0 h 1473"/>
              <a:gd name="T6" fmla="*/ 0 w 1478"/>
              <a:gd name="T7" fmla="*/ 736 h 1473"/>
              <a:gd name="T8" fmla="*/ 742 w 1478"/>
              <a:gd name="T9" fmla="*/ 1472 h 1473"/>
              <a:gd name="T10" fmla="*/ 1477 w 1478"/>
              <a:gd name="T11" fmla="*/ 736 h 1473"/>
            </a:gdLst>
            <a:ahLst/>
            <a:cxnLst>
              <a:cxn ang="0">
                <a:pos x="T0" y="T1"/>
              </a:cxn>
              <a:cxn ang="0">
                <a:pos x="T2" y="T3"/>
              </a:cxn>
              <a:cxn ang="0">
                <a:pos x="T4" y="T5"/>
              </a:cxn>
              <a:cxn ang="0">
                <a:pos x="T6" y="T7"/>
              </a:cxn>
              <a:cxn ang="0">
                <a:pos x="T8" y="T9"/>
              </a:cxn>
              <a:cxn ang="0">
                <a:pos x="T10" y="T11"/>
              </a:cxn>
            </a:cxnLst>
            <a:rect l="0" t="0" r="r" b="b"/>
            <a:pathLst>
              <a:path w="1478" h="1473">
                <a:moveTo>
                  <a:pt x="1477" y="736"/>
                </a:moveTo>
                <a:lnTo>
                  <a:pt x="1477" y="736"/>
                </a:lnTo>
                <a:cubicBezTo>
                  <a:pt x="1477" y="330"/>
                  <a:pt x="1147" y="0"/>
                  <a:pt x="742" y="0"/>
                </a:cubicBezTo>
                <a:cubicBezTo>
                  <a:pt x="336" y="0"/>
                  <a:pt x="0" y="330"/>
                  <a:pt x="0" y="736"/>
                </a:cubicBezTo>
                <a:cubicBezTo>
                  <a:pt x="0" y="1143"/>
                  <a:pt x="336" y="1472"/>
                  <a:pt x="742" y="1472"/>
                </a:cubicBezTo>
                <a:cubicBezTo>
                  <a:pt x="1147" y="1472"/>
                  <a:pt x="1477" y="1143"/>
                  <a:pt x="1477" y="736"/>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9" name="Freeform 29">
            <a:extLst>
              <a:ext uri="{FF2B5EF4-FFF2-40B4-BE49-F238E27FC236}">
                <a16:creationId xmlns:a16="http://schemas.microsoft.com/office/drawing/2014/main" id="{A987DC8F-18A6-469D-9B84-372B2DEE62D7}"/>
              </a:ext>
            </a:extLst>
          </p:cNvPr>
          <p:cNvSpPr>
            <a:spLocks noChangeArrowheads="1"/>
          </p:cNvSpPr>
          <p:nvPr/>
        </p:nvSpPr>
        <p:spPr bwMode="auto">
          <a:xfrm>
            <a:off x="2627308" y="2499737"/>
            <a:ext cx="139526" cy="140219"/>
          </a:xfrm>
          <a:custGeom>
            <a:avLst/>
            <a:gdLst>
              <a:gd name="T0" fmla="*/ 793 w 901"/>
              <a:gd name="T1" fmla="*/ 677 h 902"/>
              <a:gd name="T2" fmla="*/ 793 w 901"/>
              <a:gd name="T3" fmla="*/ 606 h 902"/>
              <a:gd name="T4" fmla="*/ 153 w 901"/>
              <a:gd name="T5" fmla="*/ 177 h 902"/>
              <a:gd name="T6" fmla="*/ 217 w 901"/>
              <a:gd name="T7" fmla="*/ 171 h 902"/>
              <a:gd name="T8" fmla="*/ 211 w 901"/>
              <a:gd name="T9" fmla="*/ 218 h 902"/>
              <a:gd name="T10" fmla="*/ 147 w 901"/>
              <a:gd name="T11" fmla="*/ 235 h 902"/>
              <a:gd name="T12" fmla="*/ 200 w 901"/>
              <a:gd name="T13" fmla="*/ 224 h 902"/>
              <a:gd name="T14" fmla="*/ 265 w 901"/>
              <a:gd name="T15" fmla="*/ 306 h 902"/>
              <a:gd name="T16" fmla="*/ 223 w 901"/>
              <a:gd name="T17" fmla="*/ 324 h 902"/>
              <a:gd name="T18" fmla="*/ 147 w 901"/>
              <a:gd name="T19" fmla="*/ 400 h 902"/>
              <a:gd name="T20" fmla="*/ 170 w 901"/>
              <a:gd name="T21" fmla="*/ 489 h 902"/>
              <a:gd name="T22" fmla="*/ 282 w 901"/>
              <a:gd name="T23" fmla="*/ 536 h 902"/>
              <a:gd name="T24" fmla="*/ 276 w 901"/>
              <a:gd name="T25" fmla="*/ 636 h 902"/>
              <a:gd name="T26" fmla="*/ 223 w 901"/>
              <a:gd name="T27" fmla="*/ 748 h 902"/>
              <a:gd name="T28" fmla="*/ 194 w 901"/>
              <a:gd name="T29" fmla="*/ 718 h 902"/>
              <a:gd name="T30" fmla="*/ 164 w 901"/>
              <a:gd name="T31" fmla="*/ 559 h 902"/>
              <a:gd name="T32" fmla="*/ 129 w 901"/>
              <a:gd name="T33" fmla="*/ 471 h 902"/>
              <a:gd name="T34" fmla="*/ 47 w 901"/>
              <a:gd name="T35" fmla="*/ 377 h 902"/>
              <a:gd name="T36" fmla="*/ 206 w 901"/>
              <a:gd name="T37" fmla="*/ 135 h 902"/>
              <a:gd name="T38" fmla="*/ 817 w 901"/>
              <a:gd name="T39" fmla="*/ 271 h 902"/>
              <a:gd name="T40" fmla="*/ 782 w 901"/>
              <a:gd name="T41" fmla="*/ 383 h 902"/>
              <a:gd name="T42" fmla="*/ 723 w 901"/>
              <a:gd name="T43" fmla="*/ 489 h 902"/>
              <a:gd name="T44" fmla="*/ 682 w 901"/>
              <a:gd name="T45" fmla="*/ 442 h 902"/>
              <a:gd name="T46" fmla="*/ 617 w 901"/>
              <a:gd name="T47" fmla="*/ 436 h 902"/>
              <a:gd name="T48" fmla="*/ 594 w 901"/>
              <a:gd name="T49" fmla="*/ 436 h 902"/>
              <a:gd name="T50" fmla="*/ 541 w 901"/>
              <a:gd name="T51" fmla="*/ 477 h 902"/>
              <a:gd name="T52" fmla="*/ 488 w 901"/>
              <a:gd name="T53" fmla="*/ 677 h 902"/>
              <a:gd name="T54" fmla="*/ 406 w 901"/>
              <a:gd name="T55" fmla="*/ 506 h 902"/>
              <a:gd name="T56" fmla="*/ 412 w 901"/>
              <a:gd name="T57" fmla="*/ 365 h 902"/>
              <a:gd name="T58" fmla="*/ 482 w 901"/>
              <a:gd name="T59" fmla="*/ 365 h 902"/>
              <a:gd name="T60" fmla="*/ 459 w 901"/>
              <a:gd name="T61" fmla="*/ 341 h 902"/>
              <a:gd name="T62" fmla="*/ 429 w 901"/>
              <a:gd name="T63" fmla="*/ 330 h 902"/>
              <a:gd name="T64" fmla="*/ 382 w 901"/>
              <a:gd name="T65" fmla="*/ 312 h 902"/>
              <a:gd name="T66" fmla="*/ 388 w 901"/>
              <a:gd name="T67" fmla="*/ 247 h 902"/>
              <a:gd name="T68" fmla="*/ 412 w 901"/>
              <a:gd name="T69" fmla="*/ 235 h 902"/>
              <a:gd name="T70" fmla="*/ 518 w 901"/>
              <a:gd name="T71" fmla="*/ 200 h 902"/>
              <a:gd name="T72" fmla="*/ 617 w 901"/>
              <a:gd name="T73" fmla="*/ 171 h 902"/>
              <a:gd name="T74" fmla="*/ 687 w 901"/>
              <a:gd name="T75" fmla="*/ 129 h 902"/>
              <a:gd name="T76" fmla="*/ 841 w 901"/>
              <a:gd name="T77" fmla="*/ 330 h 902"/>
              <a:gd name="T78" fmla="*/ 805 w 901"/>
              <a:gd name="T79" fmla="*/ 489 h 902"/>
              <a:gd name="T80" fmla="*/ 782 w 901"/>
              <a:gd name="T81" fmla="*/ 530 h 902"/>
              <a:gd name="T82" fmla="*/ 776 w 901"/>
              <a:gd name="T83" fmla="*/ 565 h 902"/>
              <a:gd name="T84" fmla="*/ 799 w 901"/>
              <a:gd name="T85" fmla="*/ 447 h 902"/>
              <a:gd name="T86" fmla="*/ 823 w 901"/>
              <a:gd name="T87" fmla="*/ 383 h 902"/>
              <a:gd name="T88" fmla="*/ 829 w 901"/>
              <a:gd name="T89" fmla="*/ 383 h 902"/>
              <a:gd name="T90" fmla="*/ 741 w 901"/>
              <a:gd name="T91" fmla="*/ 548 h 902"/>
              <a:gd name="T92" fmla="*/ 553 w 901"/>
              <a:gd name="T93" fmla="*/ 624 h 902"/>
              <a:gd name="T94" fmla="*/ 247 w 901"/>
              <a:gd name="T95" fmla="*/ 760 h 902"/>
              <a:gd name="T96" fmla="*/ 270 w 901"/>
              <a:gd name="T97" fmla="*/ 177 h 902"/>
              <a:gd name="T98" fmla="*/ 229 w 901"/>
              <a:gd name="T99" fmla="*/ 129 h 902"/>
              <a:gd name="T100" fmla="*/ 382 w 901"/>
              <a:gd name="T101" fmla="*/ 88 h 902"/>
              <a:gd name="T102" fmla="*/ 365 w 901"/>
              <a:gd name="T103" fmla="*/ 159 h 902"/>
              <a:gd name="T104" fmla="*/ 306 w 901"/>
              <a:gd name="T105" fmla="*/ 212 h 902"/>
              <a:gd name="T106" fmla="*/ 429 w 901"/>
              <a:gd name="T107" fmla="*/ 129 h 902"/>
              <a:gd name="T108" fmla="*/ 453 w 901"/>
              <a:gd name="T109" fmla="*/ 106 h 902"/>
              <a:gd name="T110" fmla="*/ 359 w 901"/>
              <a:gd name="T111" fmla="*/ 212 h 902"/>
              <a:gd name="T112" fmla="*/ 582 w 901"/>
              <a:gd name="T113" fmla="*/ 135 h 902"/>
              <a:gd name="T114" fmla="*/ 553 w 901"/>
              <a:gd name="T115" fmla="*/ 112 h 902"/>
              <a:gd name="T116" fmla="*/ 170 w 901"/>
              <a:gd name="T117" fmla="*/ 218 h 902"/>
              <a:gd name="T118" fmla="*/ 164 w 901"/>
              <a:gd name="T119" fmla="*/ 436 h 902"/>
              <a:gd name="T120" fmla="*/ 182 w 901"/>
              <a:gd name="T121" fmla="*/ 453 h 902"/>
              <a:gd name="T122" fmla="*/ 182 w 901"/>
              <a:gd name="T123" fmla="*/ 418 h 902"/>
              <a:gd name="T124" fmla="*/ 846 w 901"/>
              <a:gd name="T125" fmla="*/ 56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1" h="902">
                <a:moveTo>
                  <a:pt x="453" y="0"/>
                </a:moveTo>
                <a:lnTo>
                  <a:pt x="453" y="0"/>
                </a:lnTo>
                <a:cubicBezTo>
                  <a:pt x="200" y="0"/>
                  <a:pt x="0" y="206"/>
                  <a:pt x="0" y="453"/>
                </a:cubicBezTo>
                <a:cubicBezTo>
                  <a:pt x="0" y="701"/>
                  <a:pt x="200" y="901"/>
                  <a:pt x="453" y="901"/>
                </a:cubicBezTo>
                <a:cubicBezTo>
                  <a:pt x="699" y="901"/>
                  <a:pt x="900" y="701"/>
                  <a:pt x="900" y="453"/>
                </a:cubicBezTo>
                <a:cubicBezTo>
                  <a:pt x="900" y="206"/>
                  <a:pt x="699" y="0"/>
                  <a:pt x="453" y="0"/>
                </a:cubicBezTo>
                <a:close/>
                <a:moveTo>
                  <a:pt x="841" y="589"/>
                </a:moveTo>
                <a:lnTo>
                  <a:pt x="841" y="589"/>
                </a:lnTo>
                <a:lnTo>
                  <a:pt x="835" y="589"/>
                </a:lnTo>
                <a:cubicBezTo>
                  <a:pt x="835" y="589"/>
                  <a:pt x="835" y="589"/>
                  <a:pt x="835" y="595"/>
                </a:cubicBezTo>
                <a:cubicBezTo>
                  <a:pt x="829" y="624"/>
                  <a:pt x="811" y="648"/>
                  <a:pt x="793" y="677"/>
                </a:cubicBezTo>
                <a:cubicBezTo>
                  <a:pt x="793" y="677"/>
                  <a:pt x="793" y="677"/>
                  <a:pt x="788" y="683"/>
                </a:cubicBezTo>
                <a:cubicBezTo>
                  <a:pt x="776" y="677"/>
                  <a:pt x="776" y="683"/>
                  <a:pt x="770" y="689"/>
                </a:cubicBezTo>
                <a:cubicBezTo>
                  <a:pt x="764" y="689"/>
                  <a:pt x="764" y="683"/>
                  <a:pt x="764" y="683"/>
                </a:cubicBezTo>
                <a:cubicBezTo>
                  <a:pt x="758" y="677"/>
                  <a:pt x="764" y="671"/>
                  <a:pt x="764" y="665"/>
                </a:cubicBezTo>
                <a:cubicBezTo>
                  <a:pt x="764" y="665"/>
                  <a:pt x="764" y="659"/>
                  <a:pt x="758" y="659"/>
                </a:cubicBezTo>
                <a:cubicBezTo>
                  <a:pt x="764" y="648"/>
                  <a:pt x="758" y="642"/>
                  <a:pt x="758" y="636"/>
                </a:cubicBezTo>
                <a:cubicBezTo>
                  <a:pt x="758" y="630"/>
                  <a:pt x="764" y="630"/>
                  <a:pt x="770" y="630"/>
                </a:cubicBezTo>
                <a:cubicBezTo>
                  <a:pt x="776" y="630"/>
                  <a:pt x="770" y="618"/>
                  <a:pt x="776" y="612"/>
                </a:cubicBezTo>
                <a:cubicBezTo>
                  <a:pt x="776" y="612"/>
                  <a:pt x="776" y="612"/>
                  <a:pt x="782" y="612"/>
                </a:cubicBezTo>
                <a:lnTo>
                  <a:pt x="782" y="606"/>
                </a:lnTo>
                <a:cubicBezTo>
                  <a:pt x="788" y="606"/>
                  <a:pt x="793" y="601"/>
                  <a:pt x="793" y="606"/>
                </a:cubicBezTo>
                <a:cubicBezTo>
                  <a:pt x="799" y="606"/>
                  <a:pt x="799" y="595"/>
                  <a:pt x="799" y="589"/>
                </a:cubicBezTo>
                <a:cubicBezTo>
                  <a:pt x="805" y="589"/>
                  <a:pt x="811" y="589"/>
                  <a:pt x="811" y="589"/>
                </a:cubicBezTo>
                <a:cubicBezTo>
                  <a:pt x="817" y="583"/>
                  <a:pt x="811" y="577"/>
                  <a:pt x="817" y="577"/>
                </a:cubicBezTo>
                <a:cubicBezTo>
                  <a:pt x="823" y="583"/>
                  <a:pt x="835" y="577"/>
                  <a:pt x="841" y="583"/>
                </a:cubicBezTo>
                <a:cubicBezTo>
                  <a:pt x="841" y="583"/>
                  <a:pt x="841" y="583"/>
                  <a:pt x="841" y="589"/>
                </a:cubicBezTo>
                <a:close/>
                <a:moveTo>
                  <a:pt x="135" y="188"/>
                </a:moveTo>
                <a:lnTo>
                  <a:pt x="135" y="188"/>
                </a:lnTo>
                <a:cubicBezTo>
                  <a:pt x="135" y="188"/>
                  <a:pt x="135" y="188"/>
                  <a:pt x="141" y="194"/>
                </a:cubicBezTo>
                <a:cubicBezTo>
                  <a:pt x="147" y="188"/>
                  <a:pt x="141" y="182"/>
                  <a:pt x="153" y="182"/>
                </a:cubicBezTo>
                <a:cubicBezTo>
                  <a:pt x="153" y="188"/>
                  <a:pt x="153" y="194"/>
                  <a:pt x="153" y="194"/>
                </a:cubicBezTo>
                <a:cubicBezTo>
                  <a:pt x="159" y="188"/>
                  <a:pt x="159" y="177"/>
                  <a:pt x="153" y="177"/>
                </a:cubicBezTo>
                <a:cubicBezTo>
                  <a:pt x="153" y="171"/>
                  <a:pt x="153" y="171"/>
                  <a:pt x="153" y="165"/>
                </a:cubicBezTo>
                <a:cubicBezTo>
                  <a:pt x="159" y="165"/>
                  <a:pt x="159" y="171"/>
                  <a:pt x="164" y="171"/>
                </a:cubicBezTo>
                <a:cubicBezTo>
                  <a:pt x="170" y="177"/>
                  <a:pt x="170" y="182"/>
                  <a:pt x="176" y="182"/>
                </a:cubicBezTo>
                <a:cubicBezTo>
                  <a:pt x="176" y="194"/>
                  <a:pt x="170" y="188"/>
                  <a:pt x="176" y="194"/>
                </a:cubicBezTo>
                <a:cubicBezTo>
                  <a:pt x="176" y="188"/>
                  <a:pt x="182" y="188"/>
                  <a:pt x="182" y="182"/>
                </a:cubicBezTo>
                <a:lnTo>
                  <a:pt x="176" y="182"/>
                </a:lnTo>
                <a:cubicBezTo>
                  <a:pt x="164" y="171"/>
                  <a:pt x="176" y="159"/>
                  <a:pt x="182" y="153"/>
                </a:cubicBezTo>
                <a:cubicBezTo>
                  <a:pt x="188" y="153"/>
                  <a:pt x="188" y="153"/>
                  <a:pt x="188" y="159"/>
                </a:cubicBezTo>
                <a:cubicBezTo>
                  <a:pt x="188" y="153"/>
                  <a:pt x="200" y="153"/>
                  <a:pt x="200" y="165"/>
                </a:cubicBezTo>
                <a:cubicBezTo>
                  <a:pt x="206" y="165"/>
                  <a:pt x="206" y="159"/>
                  <a:pt x="211" y="159"/>
                </a:cubicBezTo>
                <a:cubicBezTo>
                  <a:pt x="211" y="165"/>
                  <a:pt x="217" y="165"/>
                  <a:pt x="217" y="171"/>
                </a:cubicBezTo>
                <a:cubicBezTo>
                  <a:pt x="223" y="171"/>
                  <a:pt x="229" y="171"/>
                  <a:pt x="229" y="171"/>
                </a:cubicBezTo>
                <a:cubicBezTo>
                  <a:pt x="229" y="177"/>
                  <a:pt x="235" y="177"/>
                  <a:pt x="235" y="182"/>
                </a:cubicBezTo>
                <a:cubicBezTo>
                  <a:pt x="235" y="182"/>
                  <a:pt x="235" y="182"/>
                  <a:pt x="229" y="188"/>
                </a:cubicBezTo>
                <a:cubicBezTo>
                  <a:pt x="235" y="188"/>
                  <a:pt x="241" y="188"/>
                  <a:pt x="247" y="194"/>
                </a:cubicBezTo>
                <a:cubicBezTo>
                  <a:pt x="247" y="194"/>
                  <a:pt x="247" y="200"/>
                  <a:pt x="247" y="194"/>
                </a:cubicBezTo>
                <a:cubicBezTo>
                  <a:pt x="247" y="200"/>
                  <a:pt x="247" y="200"/>
                  <a:pt x="247" y="206"/>
                </a:cubicBezTo>
                <a:cubicBezTo>
                  <a:pt x="241" y="206"/>
                  <a:pt x="241" y="206"/>
                  <a:pt x="241" y="212"/>
                </a:cubicBezTo>
                <a:cubicBezTo>
                  <a:pt x="241" y="212"/>
                  <a:pt x="235" y="206"/>
                  <a:pt x="229" y="206"/>
                </a:cubicBezTo>
                <a:cubicBezTo>
                  <a:pt x="229" y="212"/>
                  <a:pt x="235" y="212"/>
                  <a:pt x="235" y="218"/>
                </a:cubicBezTo>
                <a:cubicBezTo>
                  <a:pt x="235" y="224"/>
                  <a:pt x="229" y="224"/>
                  <a:pt x="235" y="235"/>
                </a:cubicBezTo>
                <a:cubicBezTo>
                  <a:pt x="223" y="230"/>
                  <a:pt x="217" y="224"/>
                  <a:pt x="211" y="218"/>
                </a:cubicBezTo>
                <a:cubicBezTo>
                  <a:pt x="206" y="218"/>
                  <a:pt x="200" y="218"/>
                  <a:pt x="200" y="212"/>
                </a:cubicBezTo>
                <a:cubicBezTo>
                  <a:pt x="200" y="200"/>
                  <a:pt x="211" y="206"/>
                  <a:pt x="217" y="194"/>
                </a:cubicBezTo>
                <a:cubicBezTo>
                  <a:pt x="217" y="188"/>
                  <a:pt x="206" y="194"/>
                  <a:pt x="211" y="182"/>
                </a:cubicBezTo>
                <a:cubicBezTo>
                  <a:pt x="206" y="188"/>
                  <a:pt x="200" y="177"/>
                  <a:pt x="200" y="182"/>
                </a:cubicBezTo>
                <a:cubicBezTo>
                  <a:pt x="194" y="182"/>
                  <a:pt x="194" y="182"/>
                  <a:pt x="188" y="182"/>
                </a:cubicBezTo>
                <a:lnTo>
                  <a:pt x="194" y="182"/>
                </a:lnTo>
                <a:cubicBezTo>
                  <a:pt x="194" y="188"/>
                  <a:pt x="194" y="194"/>
                  <a:pt x="194" y="200"/>
                </a:cubicBezTo>
                <a:cubicBezTo>
                  <a:pt x="188" y="206"/>
                  <a:pt x="182" y="206"/>
                  <a:pt x="170" y="206"/>
                </a:cubicBezTo>
                <a:cubicBezTo>
                  <a:pt x="170" y="212"/>
                  <a:pt x="170" y="212"/>
                  <a:pt x="170" y="212"/>
                </a:cubicBezTo>
                <a:cubicBezTo>
                  <a:pt x="164" y="212"/>
                  <a:pt x="164" y="224"/>
                  <a:pt x="159" y="230"/>
                </a:cubicBezTo>
                <a:cubicBezTo>
                  <a:pt x="159" y="230"/>
                  <a:pt x="153" y="235"/>
                  <a:pt x="147" y="235"/>
                </a:cubicBezTo>
                <a:cubicBezTo>
                  <a:pt x="147" y="241"/>
                  <a:pt x="147" y="241"/>
                  <a:pt x="147" y="241"/>
                </a:cubicBezTo>
                <a:cubicBezTo>
                  <a:pt x="147" y="247"/>
                  <a:pt x="153" y="247"/>
                  <a:pt x="153" y="253"/>
                </a:cubicBezTo>
                <a:cubicBezTo>
                  <a:pt x="159" y="259"/>
                  <a:pt x="164" y="259"/>
                  <a:pt x="164" y="265"/>
                </a:cubicBezTo>
                <a:cubicBezTo>
                  <a:pt x="170" y="265"/>
                  <a:pt x="170" y="265"/>
                  <a:pt x="170" y="265"/>
                </a:cubicBezTo>
                <a:cubicBezTo>
                  <a:pt x="176" y="265"/>
                  <a:pt x="176" y="265"/>
                  <a:pt x="176" y="265"/>
                </a:cubicBezTo>
                <a:cubicBezTo>
                  <a:pt x="176" y="271"/>
                  <a:pt x="182" y="282"/>
                  <a:pt x="182" y="282"/>
                </a:cubicBezTo>
                <a:cubicBezTo>
                  <a:pt x="182" y="277"/>
                  <a:pt x="182" y="271"/>
                  <a:pt x="188" y="265"/>
                </a:cubicBezTo>
                <a:lnTo>
                  <a:pt x="182" y="265"/>
                </a:lnTo>
                <a:cubicBezTo>
                  <a:pt x="188" y="259"/>
                  <a:pt x="188" y="265"/>
                  <a:pt x="194" y="265"/>
                </a:cubicBezTo>
                <a:cubicBezTo>
                  <a:pt x="188" y="253"/>
                  <a:pt x="194" y="241"/>
                  <a:pt x="194" y="224"/>
                </a:cubicBezTo>
                <a:cubicBezTo>
                  <a:pt x="200" y="224"/>
                  <a:pt x="200" y="224"/>
                  <a:pt x="200" y="224"/>
                </a:cubicBezTo>
                <a:cubicBezTo>
                  <a:pt x="206" y="224"/>
                  <a:pt x="206" y="230"/>
                  <a:pt x="206" y="224"/>
                </a:cubicBezTo>
                <a:cubicBezTo>
                  <a:pt x="211" y="224"/>
                  <a:pt x="211" y="235"/>
                  <a:pt x="217" y="230"/>
                </a:cubicBezTo>
                <a:cubicBezTo>
                  <a:pt x="217" y="235"/>
                  <a:pt x="217" y="241"/>
                  <a:pt x="217" y="247"/>
                </a:cubicBezTo>
                <a:cubicBezTo>
                  <a:pt x="217" y="247"/>
                  <a:pt x="223" y="247"/>
                  <a:pt x="229" y="247"/>
                </a:cubicBezTo>
                <a:lnTo>
                  <a:pt x="229" y="241"/>
                </a:lnTo>
                <a:cubicBezTo>
                  <a:pt x="241" y="241"/>
                  <a:pt x="235" y="253"/>
                  <a:pt x="241" y="253"/>
                </a:cubicBezTo>
                <a:cubicBezTo>
                  <a:pt x="241" y="259"/>
                  <a:pt x="241" y="259"/>
                  <a:pt x="241" y="265"/>
                </a:cubicBezTo>
                <a:cubicBezTo>
                  <a:pt x="241" y="271"/>
                  <a:pt x="247" y="271"/>
                  <a:pt x="247" y="277"/>
                </a:cubicBezTo>
                <a:cubicBezTo>
                  <a:pt x="253" y="277"/>
                  <a:pt x="253" y="277"/>
                  <a:pt x="253" y="277"/>
                </a:cubicBezTo>
                <a:cubicBezTo>
                  <a:pt x="253" y="289"/>
                  <a:pt x="253" y="289"/>
                  <a:pt x="253" y="300"/>
                </a:cubicBezTo>
                <a:cubicBezTo>
                  <a:pt x="259" y="300"/>
                  <a:pt x="259" y="306"/>
                  <a:pt x="265" y="306"/>
                </a:cubicBezTo>
                <a:cubicBezTo>
                  <a:pt x="259" y="312"/>
                  <a:pt x="259" y="318"/>
                  <a:pt x="265" y="318"/>
                </a:cubicBezTo>
                <a:cubicBezTo>
                  <a:pt x="259" y="324"/>
                  <a:pt x="253" y="312"/>
                  <a:pt x="253" y="318"/>
                </a:cubicBezTo>
                <a:lnTo>
                  <a:pt x="253" y="312"/>
                </a:lnTo>
                <a:cubicBezTo>
                  <a:pt x="247" y="312"/>
                  <a:pt x="247" y="318"/>
                  <a:pt x="241" y="312"/>
                </a:cubicBezTo>
                <a:cubicBezTo>
                  <a:pt x="241" y="306"/>
                  <a:pt x="247" y="300"/>
                  <a:pt x="253" y="289"/>
                </a:cubicBezTo>
                <a:cubicBezTo>
                  <a:pt x="247" y="289"/>
                  <a:pt x="241" y="300"/>
                  <a:pt x="235" y="294"/>
                </a:cubicBezTo>
                <a:cubicBezTo>
                  <a:pt x="229" y="300"/>
                  <a:pt x="235" y="300"/>
                  <a:pt x="235" y="306"/>
                </a:cubicBezTo>
                <a:cubicBezTo>
                  <a:pt x="229" y="306"/>
                  <a:pt x="229" y="306"/>
                  <a:pt x="229" y="312"/>
                </a:cubicBezTo>
                <a:cubicBezTo>
                  <a:pt x="223" y="318"/>
                  <a:pt x="235" y="318"/>
                  <a:pt x="235" y="318"/>
                </a:cubicBezTo>
                <a:cubicBezTo>
                  <a:pt x="235" y="324"/>
                  <a:pt x="229" y="324"/>
                  <a:pt x="223" y="330"/>
                </a:cubicBezTo>
                <a:cubicBezTo>
                  <a:pt x="223" y="324"/>
                  <a:pt x="223" y="324"/>
                  <a:pt x="223" y="324"/>
                </a:cubicBezTo>
                <a:cubicBezTo>
                  <a:pt x="217" y="324"/>
                  <a:pt x="211" y="330"/>
                  <a:pt x="206" y="330"/>
                </a:cubicBezTo>
                <a:cubicBezTo>
                  <a:pt x="206" y="336"/>
                  <a:pt x="206" y="336"/>
                  <a:pt x="206" y="341"/>
                </a:cubicBezTo>
                <a:cubicBezTo>
                  <a:pt x="200" y="341"/>
                  <a:pt x="200" y="347"/>
                  <a:pt x="194" y="347"/>
                </a:cubicBezTo>
                <a:cubicBezTo>
                  <a:pt x="194" y="359"/>
                  <a:pt x="188" y="359"/>
                  <a:pt x="188" y="365"/>
                </a:cubicBezTo>
                <a:cubicBezTo>
                  <a:pt x="188" y="365"/>
                  <a:pt x="188" y="365"/>
                  <a:pt x="182" y="365"/>
                </a:cubicBezTo>
                <a:cubicBezTo>
                  <a:pt x="182" y="371"/>
                  <a:pt x="182" y="371"/>
                  <a:pt x="182" y="377"/>
                </a:cubicBezTo>
                <a:cubicBezTo>
                  <a:pt x="176" y="377"/>
                  <a:pt x="170" y="383"/>
                  <a:pt x="164" y="394"/>
                </a:cubicBezTo>
                <a:cubicBezTo>
                  <a:pt x="164" y="400"/>
                  <a:pt x="170" y="400"/>
                  <a:pt x="170" y="406"/>
                </a:cubicBezTo>
                <a:cubicBezTo>
                  <a:pt x="170" y="412"/>
                  <a:pt x="170" y="412"/>
                  <a:pt x="170" y="418"/>
                </a:cubicBezTo>
                <a:cubicBezTo>
                  <a:pt x="164" y="418"/>
                  <a:pt x="159" y="412"/>
                  <a:pt x="159" y="406"/>
                </a:cubicBezTo>
                <a:cubicBezTo>
                  <a:pt x="159" y="400"/>
                  <a:pt x="153" y="400"/>
                  <a:pt x="147" y="400"/>
                </a:cubicBezTo>
                <a:cubicBezTo>
                  <a:pt x="141" y="400"/>
                  <a:pt x="141" y="400"/>
                  <a:pt x="141" y="406"/>
                </a:cubicBezTo>
                <a:cubicBezTo>
                  <a:pt x="135" y="406"/>
                  <a:pt x="135" y="400"/>
                  <a:pt x="123" y="400"/>
                </a:cubicBezTo>
                <a:cubicBezTo>
                  <a:pt x="123" y="400"/>
                  <a:pt x="117" y="406"/>
                  <a:pt x="111" y="406"/>
                </a:cubicBezTo>
                <a:cubicBezTo>
                  <a:pt x="117" y="418"/>
                  <a:pt x="106" y="447"/>
                  <a:pt x="123" y="447"/>
                </a:cubicBezTo>
                <a:cubicBezTo>
                  <a:pt x="129" y="447"/>
                  <a:pt x="129" y="436"/>
                  <a:pt x="129" y="436"/>
                </a:cubicBezTo>
                <a:cubicBezTo>
                  <a:pt x="135" y="436"/>
                  <a:pt x="135" y="436"/>
                  <a:pt x="147" y="436"/>
                </a:cubicBezTo>
                <a:cubicBezTo>
                  <a:pt x="147" y="447"/>
                  <a:pt x="141" y="447"/>
                  <a:pt x="141" y="453"/>
                </a:cubicBezTo>
                <a:cubicBezTo>
                  <a:pt x="147" y="459"/>
                  <a:pt x="153" y="459"/>
                  <a:pt x="159" y="459"/>
                </a:cubicBezTo>
                <a:cubicBezTo>
                  <a:pt x="159" y="471"/>
                  <a:pt x="153" y="477"/>
                  <a:pt x="159" y="489"/>
                </a:cubicBezTo>
                <a:lnTo>
                  <a:pt x="164" y="483"/>
                </a:lnTo>
                <a:cubicBezTo>
                  <a:pt x="170" y="483"/>
                  <a:pt x="170" y="483"/>
                  <a:pt x="170" y="489"/>
                </a:cubicBezTo>
                <a:cubicBezTo>
                  <a:pt x="176" y="483"/>
                  <a:pt x="182" y="483"/>
                  <a:pt x="182" y="477"/>
                </a:cubicBezTo>
                <a:cubicBezTo>
                  <a:pt x="188" y="477"/>
                  <a:pt x="188" y="471"/>
                  <a:pt x="188" y="471"/>
                </a:cubicBezTo>
                <a:cubicBezTo>
                  <a:pt x="194" y="471"/>
                  <a:pt x="194" y="477"/>
                  <a:pt x="194" y="477"/>
                </a:cubicBezTo>
                <a:cubicBezTo>
                  <a:pt x="200" y="477"/>
                  <a:pt x="200" y="471"/>
                  <a:pt x="200" y="471"/>
                </a:cubicBezTo>
                <a:cubicBezTo>
                  <a:pt x="200" y="477"/>
                  <a:pt x="211" y="477"/>
                  <a:pt x="211" y="483"/>
                </a:cubicBezTo>
                <a:cubicBezTo>
                  <a:pt x="211" y="483"/>
                  <a:pt x="211" y="483"/>
                  <a:pt x="217" y="483"/>
                </a:cubicBezTo>
                <a:cubicBezTo>
                  <a:pt x="223" y="483"/>
                  <a:pt x="229" y="489"/>
                  <a:pt x="235" y="489"/>
                </a:cubicBezTo>
                <a:cubicBezTo>
                  <a:pt x="235" y="500"/>
                  <a:pt x="241" y="500"/>
                  <a:pt x="241" y="506"/>
                </a:cubicBezTo>
                <a:cubicBezTo>
                  <a:pt x="253" y="500"/>
                  <a:pt x="265" y="518"/>
                  <a:pt x="259" y="524"/>
                </a:cubicBezTo>
                <a:cubicBezTo>
                  <a:pt x="259" y="530"/>
                  <a:pt x="265" y="530"/>
                  <a:pt x="270" y="530"/>
                </a:cubicBezTo>
                <a:cubicBezTo>
                  <a:pt x="270" y="536"/>
                  <a:pt x="276" y="536"/>
                  <a:pt x="282" y="536"/>
                </a:cubicBezTo>
                <a:lnTo>
                  <a:pt x="288" y="536"/>
                </a:lnTo>
                <a:cubicBezTo>
                  <a:pt x="294" y="542"/>
                  <a:pt x="300" y="542"/>
                  <a:pt x="300" y="548"/>
                </a:cubicBezTo>
                <a:cubicBezTo>
                  <a:pt x="306" y="548"/>
                  <a:pt x="306" y="542"/>
                  <a:pt x="312" y="548"/>
                </a:cubicBezTo>
                <a:cubicBezTo>
                  <a:pt x="312" y="548"/>
                  <a:pt x="312" y="553"/>
                  <a:pt x="312" y="559"/>
                </a:cubicBezTo>
                <a:cubicBezTo>
                  <a:pt x="312" y="565"/>
                  <a:pt x="312" y="565"/>
                  <a:pt x="312" y="571"/>
                </a:cubicBezTo>
                <a:cubicBezTo>
                  <a:pt x="306" y="571"/>
                  <a:pt x="312" y="577"/>
                  <a:pt x="306" y="577"/>
                </a:cubicBezTo>
                <a:cubicBezTo>
                  <a:pt x="306" y="583"/>
                  <a:pt x="300" y="583"/>
                  <a:pt x="300" y="589"/>
                </a:cubicBezTo>
                <a:cubicBezTo>
                  <a:pt x="300" y="589"/>
                  <a:pt x="300" y="595"/>
                  <a:pt x="294" y="595"/>
                </a:cubicBezTo>
                <a:lnTo>
                  <a:pt x="294" y="601"/>
                </a:lnTo>
                <a:cubicBezTo>
                  <a:pt x="300" y="612"/>
                  <a:pt x="294" y="618"/>
                  <a:pt x="288" y="630"/>
                </a:cubicBezTo>
                <a:cubicBezTo>
                  <a:pt x="282" y="636"/>
                  <a:pt x="288" y="636"/>
                  <a:pt x="276" y="636"/>
                </a:cubicBezTo>
                <a:cubicBezTo>
                  <a:pt x="276" y="636"/>
                  <a:pt x="276" y="642"/>
                  <a:pt x="270" y="648"/>
                </a:cubicBezTo>
                <a:cubicBezTo>
                  <a:pt x="270" y="648"/>
                  <a:pt x="270" y="653"/>
                  <a:pt x="270" y="659"/>
                </a:cubicBezTo>
                <a:cubicBezTo>
                  <a:pt x="270" y="659"/>
                  <a:pt x="265" y="665"/>
                  <a:pt x="265" y="671"/>
                </a:cubicBezTo>
                <a:cubicBezTo>
                  <a:pt x="259" y="671"/>
                  <a:pt x="259" y="677"/>
                  <a:pt x="259" y="683"/>
                </a:cubicBezTo>
                <a:lnTo>
                  <a:pt x="253" y="683"/>
                </a:lnTo>
                <a:lnTo>
                  <a:pt x="247" y="683"/>
                </a:lnTo>
                <a:cubicBezTo>
                  <a:pt x="247" y="689"/>
                  <a:pt x="247" y="689"/>
                  <a:pt x="247" y="701"/>
                </a:cubicBezTo>
                <a:cubicBezTo>
                  <a:pt x="241" y="701"/>
                  <a:pt x="241" y="706"/>
                  <a:pt x="229" y="706"/>
                </a:cubicBezTo>
                <a:cubicBezTo>
                  <a:pt x="229" y="712"/>
                  <a:pt x="229" y="718"/>
                  <a:pt x="223" y="718"/>
                </a:cubicBezTo>
                <a:cubicBezTo>
                  <a:pt x="229" y="718"/>
                  <a:pt x="223" y="736"/>
                  <a:pt x="223" y="736"/>
                </a:cubicBezTo>
                <a:cubicBezTo>
                  <a:pt x="217" y="742"/>
                  <a:pt x="223" y="742"/>
                  <a:pt x="223" y="748"/>
                </a:cubicBezTo>
                <a:cubicBezTo>
                  <a:pt x="223" y="754"/>
                  <a:pt x="223" y="754"/>
                  <a:pt x="217" y="754"/>
                </a:cubicBezTo>
                <a:cubicBezTo>
                  <a:pt x="217" y="760"/>
                  <a:pt x="217" y="760"/>
                  <a:pt x="217" y="771"/>
                </a:cubicBezTo>
                <a:cubicBezTo>
                  <a:pt x="211" y="777"/>
                  <a:pt x="223" y="771"/>
                  <a:pt x="217" y="777"/>
                </a:cubicBezTo>
                <a:cubicBezTo>
                  <a:pt x="223" y="783"/>
                  <a:pt x="223" y="783"/>
                  <a:pt x="229" y="783"/>
                </a:cubicBezTo>
                <a:cubicBezTo>
                  <a:pt x="229" y="789"/>
                  <a:pt x="217" y="783"/>
                  <a:pt x="211" y="789"/>
                </a:cubicBezTo>
                <a:cubicBezTo>
                  <a:pt x="211" y="783"/>
                  <a:pt x="206" y="783"/>
                  <a:pt x="206" y="783"/>
                </a:cubicBezTo>
                <a:lnTo>
                  <a:pt x="206" y="783"/>
                </a:lnTo>
                <a:cubicBezTo>
                  <a:pt x="206" y="777"/>
                  <a:pt x="206" y="777"/>
                  <a:pt x="206" y="777"/>
                </a:cubicBezTo>
                <a:cubicBezTo>
                  <a:pt x="200" y="771"/>
                  <a:pt x="200" y="765"/>
                  <a:pt x="194" y="760"/>
                </a:cubicBezTo>
                <a:cubicBezTo>
                  <a:pt x="200" y="748"/>
                  <a:pt x="194" y="742"/>
                  <a:pt x="194" y="736"/>
                </a:cubicBezTo>
                <a:cubicBezTo>
                  <a:pt x="194" y="730"/>
                  <a:pt x="188" y="724"/>
                  <a:pt x="194" y="718"/>
                </a:cubicBezTo>
                <a:cubicBezTo>
                  <a:pt x="194" y="718"/>
                  <a:pt x="188" y="718"/>
                  <a:pt x="188" y="712"/>
                </a:cubicBezTo>
                <a:cubicBezTo>
                  <a:pt x="194" y="712"/>
                  <a:pt x="200" y="712"/>
                  <a:pt x="200" y="701"/>
                </a:cubicBezTo>
                <a:cubicBezTo>
                  <a:pt x="194" y="701"/>
                  <a:pt x="194" y="706"/>
                  <a:pt x="188" y="701"/>
                </a:cubicBezTo>
                <a:cubicBezTo>
                  <a:pt x="194" y="689"/>
                  <a:pt x="188" y="671"/>
                  <a:pt x="200" y="665"/>
                </a:cubicBezTo>
                <a:cubicBezTo>
                  <a:pt x="200" y="659"/>
                  <a:pt x="194" y="648"/>
                  <a:pt x="200" y="642"/>
                </a:cubicBezTo>
                <a:lnTo>
                  <a:pt x="194" y="636"/>
                </a:lnTo>
                <a:cubicBezTo>
                  <a:pt x="194" y="636"/>
                  <a:pt x="194" y="630"/>
                  <a:pt x="200" y="630"/>
                </a:cubicBezTo>
                <a:cubicBezTo>
                  <a:pt x="200" y="618"/>
                  <a:pt x="194" y="612"/>
                  <a:pt x="188" y="606"/>
                </a:cubicBezTo>
                <a:cubicBezTo>
                  <a:pt x="182" y="606"/>
                  <a:pt x="182" y="595"/>
                  <a:pt x="176" y="589"/>
                </a:cubicBezTo>
                <a:cubicBezTo>
                  <a:pt x="176" y="589"/>
                  <a:pt x="176" y="589"/>
                  <a:pt x="176" y="583"/>
                </a:cubicBezTo>
                <a:cubicBezTo>
                  <a:pt x="170" y="577"/>
                  <a:pt x="164" y="577"/>
                  <a:pt x="164" y="559"/>
                </a:cubicBezTo>
                <a:lnTo>
                  <a:pt x="170" y="559"/>
                </a:lnTo>
                <a:cubicBezTo>
                  <a:pt x="170" y="553"/>
                  <a:pt x="164" y="553"/>
                  <a:pt x="164" y="553"/>
                </a:cubicBezTo>
                <a:cubicBezTo>
                  <a:pt x="164" y="548"/>
                  <a:pt x="159" y="542"/>
                  <a:pt x="164" y="530"/>
                </a:cubicBezTo>
                <a:cubicBezTo>
                  <a:pt x="164" y="524"/>
                  <a:pt x="170" y="524"/>
                  <a:pt x="164" y="512"/>
                </a:cubicBezTo>
                <a:cubicBezTo>
                  <a:pt x="164" y="506"/>
                  <a:pt x="170" y="512"/>
                  <a:pt x="170" y="506"/>
                </a:cubicBezTo>
                <a:cubicBezTo>
                  <a:pt x="170" y="500"/>
                  <a:pt x="164" y="500"/>
                  <a:pt x="164" y="494"/>
                </a:cubicBezTo>
                <a:cubicBezTo>
                  <a:pt x="164" y="494"/>
                  <a:pt x="164" y="494"/>
                  <a:pt x="164" y="500"/>
                </a:cubicBezTo>
                <a:cubicBezTo>
                  <a:pt x="153" y="494"/>
                  <a:pt x="153" y="489"/>
                  <a:pt x="147" y="489"/>
                </a:cubicBezTo>
                <a:lnTo>
                  <a:pt x="147" y="483"/>
                </a:lnTo>
                <a:cubicBezTo>
                  <a:pt x="141" y="483"/>
                  <a:pt x="141" y="477"/>
                  <a:pt x="141" y="477"/>
                </a:cubicBezTo>
                <a:cubicBezTo>
                  <a:pt x="135" y="477"/>
                  <a:pt x="135" y="471"/>
                  <a:pt x="129" y="471"/>
                </a:cubicBezTo>
                <a:cubicBezTo>
                  <a:pt x="123" y="471"/>
                  <a:pt x="123" y="465"/>
                  <a:pt x="123" y="459"/>
                </a:cubicBezTo>
                <a:cubicBezTo>
                  <a:pt x="106" y="465"/>
                  <a:pt x="100" y="459"/>
                  <a:pt x="88" y="453"/>
                </a:cubicBezTo>
                <a:cubicBezTo>
                  <a:pt x="88" y="447"/>
                  <a:pt x="82" y="442"/>
                  <a:pt x="82" y="430"/>
                </a:cubicBezTo>
                <a:cubicBezTo>
                  <a:pt x="82" y="424"/>
                  <a:pt x="76" y="418"/>
                  <a:pt x="76" y="418"/>
                </a:cubicBezTo>
                <a:cubicBezTo>
                  <a:pt x="76" y="412"/>
                  <a:pt x="76" y="412"/>
                  <a:pt x="70" y="412"/>
                </a:cubicBezTo>
                <a:cubicBezTo>
                  <a:pt x="70" y="424"/>
                  <a:pt x="76" y="418"/>
                  <a:pt x="76" y="424"/>
                </a:cubicBezTo>
                <a:cubicBezTo>
                  <a:pt x="70" y="430"/>
                  <a:pt x="70" y="424"/>
                  <a:pt x="64" y="424"/>
                </a:cubicBezTo>
                <a:cubicBezTo>
                  <a:pt x="64" y="418"/>
                  <a:pt x="58" y="412"/>
                  <a:pt x="58" y="406"/>
                </a:cubicBezTo>
                <a:cubicBezTo>
                  <a:pt x="58" y="406"/>
                  <a:pt x="53" y="406"/>
                  <a:pt x="58" y="406"/>
                </a:cubicBezTo>
                <a:cubicBezTo>
                  <a:pt x="53" y="400"/>
                  <a:pt x="53" y="389"/>
                  <a:pt x="47" y="383"/>
                </a:cubicBezTo>
                <a:lnTo>
                  <a:pt x="47" y="377"/>
                </a:lnTo>
                <a:cubicBezTo>
                  <a:pt x="58" y="306"/>
                  <a:pt x="88" y="241"/>
                  <a:pt x="135" y="188"/>
                </a:cubicBezTo>
                <a:close/>
                <a:moveTo>
                  <a:pt x="182" y="135"/>
                </a:moveTo>
                <a:lnTo>
                  <a:pt x="182" y="135"/>
                </a:lnTo>
                <a:cubicBezTo>
                  <a:pt x="206" y="118"/>
                  <a:pt x="235" y="100"/>
                  <a:pt x="259" y="88"/>
                </a:cubicBezTo>
                <a:lnTo>
                  <a:pt x="265" y="88"/>
                </a:lnTo>
                <a:cubicBezTo>
                  <a:pt x="259" y="100"/>
                  <a:pt x="253" y="94"/>
                  <a:pt x="247" y="100"/>
                </a:cubicBezTo>
                <a:cubicBezTo>
                  <a:pt x="247" y="100"/>
                  <a:pt x="247" y="100"/>
                  <a:pt x="247" y="106"/>
                </a:cubicBezTo>
                <a:cubicBezTo>
                  <a:pt x="241" y="106"/>
                  <a:pt x="241" y="106"/>
                  <a:pt x="235" y="112"/>
                </a:cubicBezTo>
                <a:cubicBezTo>
                  <a:pt x="229" y="112"/>
                  <a:pt x="229" y="118"/>
                  <a:pt x="223" y="118"/>
                </a:cubicBezTo>
                <a:cubicBezTo>
                  <a:pt x="223" y="129"/>
                  <a:pt x="211" y="129"/>
                  <a:pt x="211" y="135"/>
                </a:cubicBezTo>
                <a:lnTo>
                  <a:pt x="206" y="135"/>
                </a:lnTo>
                <a:cubicBezTo>
                  <a:pt x="206" y="141"/>
                  <a:pt x="211" y="135"/>
                  <a:pt x="211" y="141"/>
                </a:cubicBezTo>
                <a:cubicBezTo>
                  <a:pt x="211" y="147"/>
                  <a:pt x="206" y="147"/>
                  <a:pt x="206" y="147"/>
                </a:cubicBezTo>
                <a:cubicBezTo>
                  <a:pt x="200" y="159"/>
                  <a:pt x="188" y="147"/>
                  <a:pt x="176" y="147"/>
                </a:cubicBezTo>
                <a:lnTo>
                  <a:pt x="176" y="147"/>
                </a:lnTo>
                <a:cubicBezTo>
                  <a:pt x="176" y="147"/>
                  <a:pt x="176" y="141"/>
                  <a:pt x="182" y="141"/>
                </a:cubicBezTo>
                <a:cubicBezTo>
                  <a:pt x="182" y="141"/>
                  <a:pt x="188" y="147"/>
                  <a:pt x="194" y="141"/>
                </a:cubicBezTo>
                <a:cubicBezTo>
                  <a:pt x="194" y="141"/>
                  <a:pt x="188" y="135"/>
                  <a:pt x="182" y="135"/>
                </a:cubicBezTo>
                <a:close/>
                <a:moveTo>
                  <a:pt x="817" y="259"/>
                </a:moveTo>
                <a:lnTo>
                  <a:pt x="817" y="259"/>
                </a:lnTo>
                <a:cubicBezTo>
                  <a:pt x="811" y="265"/>
                  <a:pt x="811" y="265"/>
                  <a:pt x="811" y="271"/>
                </a:cubicBezTo>
                <a:cubicBezTo>
                  <a:pt x="811" y="277"/>
                  <a:pt x="817" y="271"/>
                  <a:pt x="817" y="271"/>
                </a:cubicBezTo>
                <a:cubicBezTo>
                  <a:pt x="823" y="277"/>
                  <a:pt x="823" y="282"/>
                  <a:pt x="829" y="282"/>
                </a:cubicBezTo>
                <a:cubicBezTo>
                  <a:pt x="829" y="294"/>
                  <a:pt x="829" y="300"/>
                  <a:pt x="829" y="312"/>
                </a:cubicBezTo>
                <a:cubicBezTo>
                  <a:pt x="823" y="318"/>
                  <a:pt x="817" y="324"/>
                  <a:pt x="817" y="330"/>
                </a:cubicBezTo>
                <a:cubicBezTo>
                  <a:pt x="811" y="336"/>
                  <a:pt x="811" y="336"/>
                  <a:pt x="805" y="336"/>
                </a:cubicBezTo>
                <a:cubicBezTo>
                  <a:pt x="799" y="353"/>
                  <a:pt x="811" y="371"/>
                  <a:pt x="799" y="377"/>
                </a:cubicBezTo>
                <a:cubicBezTo>
                  <a:pt x="799" y="371"/>
                  <a:pt x="793" y="371"/>
                  <a:pt x="793" y="365"/>
                </a:cubicBezTo>
                <a:cubicBezTo>
                  <a:pt x="793" y="359"/>
                  <a:pt x="788" y="353"/>
                  <a:pt x="788" y="353"/>
                </a:cubicBezTo>
                <a:cubicBezTo>
                  <a:pt x="776" y="353"/>
                  <a:pt x="788" y="359"/>
                  <a:pt x="782" y="359"/>
                </a:cubicBezTo>
                <a:cubicBezTo>
                  <a:pt x="782" y="365"/>
                  <a:pt x="782" y="365"/>
                  <a:pt x="782" y="365"/>
                </a:cubicBezTo>
                <a:cubicBezTo>
                  <a:pt x="782" y="371"/>
                  <a:pt x="776" y="365"/>
                  <a:pt x="776" y="371"/>
                </a:cubicBezTo>
                <a:cubicBezTo>
                  <a:pt x="776" y="377"/>
                  <a:pt x="782" y="377"/>
                  <a:pt x="782" y="383"/>
                </a:cubicBezTo>
                <a:cubicBezTo>
                  <a:pt x="782" y="383"/>
                  <a:pt x="782" y="389"/>
                  <a:pt x="788" y="389"/>
                </a:cubicBezTo>
                <a:cubicBezTo>
                  <a:pt x="782" y="394"/>
                  <a:pt x="788" y="406"/>
                  <a:pt x="782" y="412"/>
                </a:cubicBezTo>
                <a:lnTo>
                  <a:pt x="782" y="412"/>
                </a:lnTo>
                <a:cubicBezTo>
                  <a:pt x="776" y="424"/>
                  <a:pt x="770" y="430"/>
                  <a:pt x="764" y="436"/>
                </a:cubicBezTo>
                <a:cubicBezTo>
                  <a:pt x="758" y="436"/>
                  <a:pt x="752" y="436"/>
                  <a:pt x="752" y="442"/>
                </a:cubicBezTo>
                <a:lnTo>
                  <a:pt x="758" y="447"/>
                </a:lnTo>
                <a:cubicBezTo>
                  <a:pt x="758" y="447"/>
                  <a:pt x="758" y="453"/>
                  <a:pt x="752" y="453"/>
                </a:cubicBezTo>
                <a:cubicBezTo>
                  <a:pt x="752" y="477"/>
                  <a:pt x="752" y="489"/>
                  <a:pt x="735" y="489"/>
                </a:cubicBezTo>
                <a:cubicBezTo>
                  <a:pt x="735" y="489"/>
                  <a:pt x="735" y="489"/>
                  <a:pt x="735" y="483"/>
                </a:cubicBezTo>
                <a:cubicBezTo>
                  <a:pt x="729" y="483"/>
                  <a:pt x="729" y="477"/>
                  <a:pt x="723" y="471"/>
                </a:cubicBezTo>
                <a:cubicBezTo>
                  <a:pt x="717" y="471"/>
                  <a:pt x="723" y="483"/>
                  <a:pt x="723" y="489"/>
                </a:cubicBezTo>
                <a:cubicBezTo>
                  <a:pt x="723" y="494"/>
                  <a:pt x="729" y="494"/>
                  <a:pt x="729" y="500"/>
                </a:cubicBezTo>
                <a:cubicBezTo>
                  <a:pt x="729" y="506"/>
                  <a:pt x="741" y="512"/>
                  <a:pt x="741" y="524"/>
                </a:cubicBezTo>
                <a:cubicBezTo>
                  <a:pt x="729" y="518"/>
                  <a:pt x="723" y="506"/>
                  <a:pt x="717" y="500"/>
                </a:cubicBezTo>
                <a:cubicBezTo>
                  <a:pt x="717" y="494"/>
                  <a:pt x="717" y="494"/>
                  <a:pt x="717" y="489"/>
                </a:cubicBezTo>
                <a:cubicBezTo>
                  <a:pt x="711" y="483"/>
                  <a:pt x="717" y="483"/>
                  <a:pt x="717" y="483"/>
                </a:cubicBezTo>
                <a:cubicBezTo>
                  <a:pt x="717" y="477"/>
                  <a:pt x="717" y="471"/>
                  <a:pt x="711" y="471"/>
                </a:cubicBezTo>
                <a:cubicBezTo>
                  <a:pt x="711" y="465"/>
                  <a:pt x="711" y="465"/>
                  <a:pt x="711" y="459"/>
                </a:cubicBezTo>
                <a:cubicBezTo>
                  <a:pt x="711" y="459"/>
                  <a:pt x="699" y="465"/>
                  <a:pt x="699" y="459"/>
                </a:cubicBezTo>
                <a:cubicBezTo>
                  <a:pt x="699" y="453"/>
                  <a:pt x="699" y="453"/>
                  <a:pt x="699" y="447"/>
                </a:cubicBezTo>
                <a:cubicBezTo>
                  <a:pt x="693" y="447"/>
                  <a:pt x="693" y="442"/>
                  <a:pt x="693" y="436"/>
                </a:cubicBezTo>
                <a:cubicBezTo>
                  <a:pt x="687" y="436"/>
                  <a:pt x="682" y="436"/>
                  <a:pt x="682" y="442"/>
                </a:cubicBezTo>
                <a:cubicBezTo>
                  <a:pt x="676" y="447"/>
                  <a:pt x="670" y="447"/>
                  <a:pt x="670" y="453"/>
                </a:cubicBezTo>
                <a:cubicBezTo>
                  <a:pt x="670" y="453"/>
                  <a:pt x="670" y="459"/>
                  <a:pt x="664" y="459"/>
                </a:cubicBezTo>
                <a:cubicBezTo>
                  <a:pt x="664" y="459"/>
                  <a:pt x="664" y="459"/>
                  <a:pt x="664" y="465"/>
                </a:cubicBezTo>
                <a:cubicBezTo>
                  <a:pt x="664" y="465"/>
                  <a:pt x="664" y="465"/>
                  <a:pt x="658" y="465"/>
                </a:cubicBezTo>
                <a:cubicBezTo>
                  <a:pt x="658" y="477"/>
                  <a:pt x="658" y="483"/>
                  <a:pt x="652" y="494"/>
                </a:cubicBezTo>
                <a:lnTo>
                  <a:pt x="646" y="494"/>
                </a:lnTo>
                <a:cubicBezTo>
                  <a:pt x="646" y="489"/>
                  <a:pt x="646" y="489"/>
                  <a:pt x="646" y="483"/>
                </a:cubicBezTo>
                <a:cubicBezTo>
                  <a:pt x="646" y="477"/>
                  <a:pt x="640" y="477"/>
                  <a:pt x="640" y="471"/>
                </a:cubicBezTo>
                <a:cubicBezTo>
                  <a:pt x="634" y="465"/>
                  <a:pt x="634" y="453"/>
                  <a:pt x="629" y="453"/>
                </a:cubicBezTo>
                <a:cubicBezTo>
                  <a:pt x="629" y="447"/>
                  <a:pt x="629" y="447"/>
                  <a:pt x="629" y="442"/>
                </a:cubicBezTo>
                <a:cubicBezTo>
                  <a:pt x="629" y="436"/>
                  <a:pt x="623" y="436"/>
                  <a:pt x="617" y="436"/>
                </a:cubicBezTo>
                <a:cubicBezTo>
                  <a:pt x="623" y="430"/>
                  <a:pt x="623" y="430"/>
                  <a:pt x="623" y="430"/>
                </a:cubicBezTo>
                <a:cubicBezTo>
                  <a:pt x="617" y="430"/>
                  <a:pt x="617" y="424"/>
                  <a:pt x="606" y="424"/>
                </a:cubicBezTo>
                <a:cubicBezTo>
                  <a:pt x="600" y="424"/>
                  <a:pt x="600" y="424"/>
                  <a:pt x="600" y="418"/>
                </a:cubicBezTo>
                <a:cubicBezTo>
                  <a:pt x="594" y="418"/>
                  <a:pt x="594" y="424"/>
                  <a:pt x="588" y="424"/>
                </a:cubicBezTo>
                <a:cubicBezTo>
                  <a:pt x="588" y="418"/>
                  <a:pt x="582" y="418"/>
                  <a:pt x="582" y="418"/>
                </a:cubicBezTo>
                <a:cubicBezTo>
                  <a:pt x="571" y="418"/>
                  <a:pt x="571" y="400"/>
                  <a:pt x="565" y="394"/>
                </a:cubicBezTo>
                <a:cubicBezTo>
                  <a:pt x="565" y="394"/>
                  <a:pt x="565" y="400"/>
                  <a:pt x="559" y="400"/>
                </a:cubicBezTo>
                <a:cubicBezTo>
                  <a:pt x="565" y="400"/>
                  <a:pt x="565" y="406"/>
                  <a:pt x="565" y="406"/>
                </a:cubicBezTo>
                <a:cubicBezTo>
                  <a:pt x="565" y="412"/>
                  <a:pt x="571" y="418"/>
                  <a:pt x="571" y="424"/>
                </a:cubicBezTo>
                <a:cubicBezTo>
                  <a:pt x="577" y="418"/>
                  <a:pt x="577" y="418"/>
                  <a:pt x="582" y="418"/>
                </a:cubicBezTo>
                <a:cubicBezTo>
                  <a:pt x="582" y="430"/>
                  <a:pt x="588" y="430"/>
                  <a:pt x="594" y="436"/>
                </a:cubicBezTo>
                <a:cubicBezTo>
                  <a:pt x="594" y="442"/>
                  <a:pt x="588" y="442"/>
                  <a:pt x="588" y="447"/>
                </a:cubicBezTo>
                <a:cubicBezTo>
                  <a:pt x="582" y="447"/>
                  <a:pt x="582" y="453"/>
                  <a:pt x="577" y="453"/>
                </a:cubicBezTo>
                <a:cubicBezTo>
                  <a:pt x="571" y="453"/>
                  <a:pt x="571" y="459"/>
                  <a:pt x="571" y="459"/>
                </a:cubicBezTo>
                <a:cubicBezTo>
                  <a:pt x="559" y="465"/>
                  <a:pt x="553" y="471"/>
                  <a:pt x="541" y="477"/>
                </a:cubicBezTo>
                <a:cubicBezTo>
                  <a:pt x="535" y="471"/>
                  <a:pt x="535" y="459"/>
                  <a:pt x="535" y="453"/>
                </a:cubicBezTo>
                <a:cubicBezTo>
                  <a:pt x="530" y="447"/>
                  <a:pt x="524" y="436"/>
                  <a:pt x="518" y="430"/>
                </a:cubicBezTo>
                <a:cubicBezTo>
                  <a:pt x="518" y="424"/>
                  <a:pt x="518" y="418"/>
                  <a:pt x="512" y="418"/>
                </a:cubicBezTo>
                <a:cubicBezTo>
                  <a:pt x="512" y="418"/>
                  <a:pt x="512" y="424"/>
                  <a:pt x="512" y="430"/>
                </a:cubicBezTo>
                <a:cubicBezTo>
                  <a:pt x="518" y="430"/>
                  <a:pt x="518" y="436"/>
                  <a:pt x="524" y="436"/>
                </a:cubicBezTo>
                <a:cubicBezTo>
                  <a:pt x="518" y="447"/>
                  <a:pt x="530" y="447"/>
                  <a:pt x="530" y="459"/>
                </a:cubicBezTo>
                <a:cubicBezTo>
                  <a:pt x="530" y="465"/>
                  <a:pt x="541" y="471"/>
                  <a:pt x="541" y="477"/>
                </a:cubicBezTo>
                <a:cubicBezTo>
                  <a:pt x="541" y="477"/>
                  <a:pt x="547" y="477"/>
                  <a:pt x="553" y="477"/>
                </a:cubicBezTo>
                <a:cubicBezTo>
                  <a:pt x="559" y="483"/>
                  <a:pt x="559" y="471"/>
                  <a:pt x="565" y="477"/>
                </a:cubicBezTo>
                <a:cubicBezTo>
                  <a:pt x="565" y="477"/>
                  <a:pt x="565" y="489"/>
                  <a:pt x="565" y="494"/>
                </a:cubicBezTo>
                <a:cubicBezTo>
                  <a:pt x="559" y="500"/>
                  <a:pt x="553" y="518"/>
                  <a:pt x="547" y="524"/>
                </a:cubicBezTo>
                <a:cubicBezTo>
                  <a:pt x="541" y="530"/>
                  <a:pt x="541" y="530"/>
                  <a:pt x="535" y="536"/>
                </a:cubicBezTo>
                <a:cubicBezTo>
                  <a:pt x="535" y="542"/>
                  <a:pt x="530" y="548"/>
                  <a:pt x="530" y="553"/>
                </a:cubicBezTo>
                <a:cubicBezTo>
                  <a:pt x="530" y="571"/>
                  <a:pt x="530" y="589"/>
                  <a:pt x="530" y="601"/>
                </a:cubicBezTo>
                <a:cubicBezTo>
                  <a:pt x="518" y="606"/>
                  <a:pt x="512" y="618"/>
                  <a:pt x="512" y="636"/>
                </a:cubicBezTo>
                <a:cubicBezTo>
                  <a:pt x="506" y="636"/>
                  <a:pt x="506" y="642"/>
                  <a:pt x="506" y="642"/>
                </a:cubicBezTo>
                <a:cubicBezTo>
                  <a:pt x="506" y="648"/>
                  <a:pt x="500" y="648"/>
                  <a:pt x="500" y="653"/>
                </a:cubicBezTo>
                <a:cubicBezTo>
                  <a:pt x="494" y="659"/>
                  <a:pt x="494" y="665"/>
                  <a:pt x="488" y="677"/>
                </a:cubicBezTo>
                <a:cubicBezTo>
                  <a:pt x="477" y="677"/>
                  <a:pt x="471" y="689"/>
                  <a:pt x="459" y="689"/>
                </a:cubicBezTo>
                <a:cubicBezTo>
                  <a:pt x="453" y="677"/>
                  <a:pt x="453" y="665"/>
                  <a:pt x="447" y="653"/>
                </a:cubicBezTo>
                <a:cubicBezTo>
                  <a:pt x="447" y="648"/>
                  <a:pt x="447" y="648"/>
                  <a:pt x="447" y="642"/>
                </a:cubicBezTo>
                <a:cubicBezTo>
                  <a:pt x="441" y="630"/>
                  <a:pt x="441" y="624"/>
                  <a:pt x="435" y="612"/>
                </a:cubicBezTo>
                <a:cubicBezTo>
                  <a:pt x="435" y="606"/>
                  <a:pt x="435" y="595"/>
                  <a:pt x="441" y="589"/>
                </a:cubicBezTo>
                <a:cubicBezTo>
                  <a:pt x="435" y="577"/>
                  <a:pt x="435" y="571"/>
                  <a:pt x="435" y="565"/>
                </a:cubicBezTo>
                <a:cubicBezTo>
                  <a:pt x="435" y="553"/>
                  <a:pt x="429" y="548"/>
                  <a:pt x="423" y="542"/>
                </a:cubicBezTo>
                <a:cubicBezTo>
                  <a:pt x="423" y="530"/>
                  <a:pt x="429" y="524"/>
                  <a:pt x="429" y="512"/>
                </a:cubicBezTo>
                <a:cubicBezTo>
                  <a:pt x="423" y="506"/>
                  <a:pt x="423" y="512"/>
                  <a:pt x="418" y="512"/>
                </a:cubicBezTo>
                <a:cubicBezTo>
                  <a:pt x="418" y="512"/>
                  <a:pt x="412" y="506"/>
                  <a:pt x="406" y="512"/>
                </a:cubicBezTo>
                <a:cubicBezTo>
                  <a:pt x="406" y="506"/>
                  <a:pt x="406" y="506"/>
                  <a:pt x="406" y="506"/>
                </a:cubicBezTo>
                <a:cubicBezTo>
                  <a:pt x="400" y="500"/>
                  <a:pt x="400" y="506"/>
                  <a:pt x="394" y="512"/>
                </a:cubicBezTo>
                <a:cubicBezTo>
                  <a:pt x="388" y="512"/>
                  <a:pt x="382" y="512"/>
                  <a:pt x="376" y="512"/>
                </a:cubicBezTo>
                <a:cubicBezTo>
                  <a:pt x="365" y="512"/>
                  <a:pt x="365" y="506"/>
                  <a:pt x="359" y="500"/>
                </a:cubicBezTo>
                <a:cubicBezTo>
                  <a:pt x="353" y="489"/>
                  <a:pt x="353" y="483"/>
                  <a:pt x="347" y="477"/>
                </a:cubicBezTo>
                <a:cubicBezTo>
                  <a:pt x="347" y="465"/>
                  <a:pt x="347" y="447"/>
                  <a:pt x="347" y="436"/>
                </a:cubicBezTo>
                <a:cubicBezTo>
                  <a:pt x="347" y="430"/>
                  <a:pt x="353" y="424"/>
                  <a:pt x="353" y="418"/>
                </a:cubicBezTo>
                <a:cubicBezTo>
                  <a:pt x="353" y="412"/>
                  <a:pt x="365" y="406"/>
                  <a:pt x="365" y="400"/>
                </a:cubicBezTo>
                <a:cubicBezTo>
                  <a:pt x="371" y="394"/>
                  <a:pt x="365" y="389"/>
                  <a:pt x="371" y="377"/>
                </a:cubicBezTo>
                <a:cubicBezTo>
                  <a:pt x="376" y="377"/>
                  <a:pt x="376" y="377"/>
                  <a:pt x="382" y="371"/>
                </a:cubicBezTo>
                <a:lnTo>
                  <a:pt x="388" y="371"/>
                </a:lnTo>
                <a:cubicBezTo>
                  <a:pt x="394" y="365"/>
                  <a:pt x="406" y="365"/>
                  <a:pt x="412" y="365"/>
                </a:cubicBezTo>
                <a:cubicBezTo>
                  <a:pt x="418" y="365"/>
                  <a:pt x="429" y="365"/>
                  <a:pt x="435" y="365"/>
                </a:cubicBezTo>
                <a:lnTo>
                  <a:pt x="435" y="371"/>
                </a:lnTo>
                <a:cubicBezTo>
                  <a:pt x="435" y="371"/>
                  <a:pt x="435" y="371"/>
                  <a:pt x="435" y="377"/>
                </a:cubicBezTo>
                <a:cubicBezTo>
                  <a:pt x="441" y="389"/>
                  <a:pt x="453" y="389"/>
                  <a:pt x="459" y="394"/>
                </a:cubicBezTo>
                <a:cubicBezTo>
                  <a:pt x="465" y="394"/>
                  <a:pt x="465" y="389"/>
                  <a:pt x="471" y="383"/>
                </a:cubicBezTo>
                <a:cubicBezTo>
                  <a:pt x="482" y="383"/>
                  <a:pt x="494" y="389"/>
                  <a:pt x="506" y="389"/>
                </a:cubicBezTo>
                <a:cubicBezTo>
                  <a:pt x="512" y="389"/>
                  <a:pt x="506" y="377"/>
                  <a:pt x="512" y="377"/>
                </a:cubicBezTo>
                <a:cubicBezTo>
                  <a:pt x="512" y="371"/>
                  <a:pt x="512" y="371"/>
                  <a:pt x="512" y="365"/>
                </a:cubicBezTo>
                <a:cubicBezTo>
                  <a:pt x="506" y="365"/>
                  <a:pt x="512" y="377"/>
                  <a:pt x="506" y="377"/>
                </a:cubicBezTo>
                <a:cubicBezTo>
                  <a:pt x="500" y="377"/>
                  <a:pt x="506" y="371"/>
                  <a:pt x="500" y="365"/>
                </a:cubicBezTo>
                <a:cubicBezTo>
                  <a:pt x="500" y="371"/>
                  <a:pt x="488" y="371"/>
                  <a:pt x="482" y="365"/>
                </a:cubicBezTo>
                <a:cubicBezTo>
                  <a:pt x="482" y="365"/>
                  <a:pt x="482" y="359"/>
                  <a:pt x="477" y="359"/>
                </a:cubicBezTo>
                <a:cubicBezTo>
                  <a:pt x="482" y="353"/>
                  <a:pt x="477" y="353"/>
                  <a:pt x="482" y="347"/>
                </a:cubicBezTo>
                <a:cubicBezTo>
                  <a:pt x="477" y="347"/>
                  <a:pt x="477" y="347"/>
                  <a:pt x="477" y="347"/>
                </a:cubicBezTo>
                <a:cubicBezTo>
                  <a:pt x="471" y="353"/>
                  <a:pt x="477" y="359"/>
                  <a:pt x="477" y="365"/>
                </a:cubicBezTo>
                <a:cubicBezTo>
                  <a:pt x="477" y="365"/>
                  <a:pt x="482" y="365"/>
                  <a:pt x="482" y="371"/>
                </a:cubicBezTo>
                <a:cubicBezTo>
                  <a:pt x="477" y="371"/>
                  <a:pt x="477" y="371"/>
                  <a:pt x="471" y="371"/>
                </a:cubicBezTo>
                <a:cubicBezTo>
                  <a:pt x="477" y="371"/>
                  <a:pt x="477" y="371"/>
                  <a:pt x="477" y="365"/>
                </a:cubicBezTo>
                <a:cubicBezTo>
                  <a:pt x="471" y="365"/>
                  <a:pt x="465" y="365"/>
                  <a:pt x="465" y="365"/>
                </a:cubicBezTo>
                <a:cubicBezTo>
                  <a:pt x="465" y="365"/>
                  <a:pt x="465" y="359"/>
                  <a:pt x="465" y="353"/>
                </a:cubicBezTo>
                <a:cubicBezTo>
                  <a:pt x="465" y="353"/>
                  <a:pt x="465" y="353"/>
                  <a:pt x="465" y="347"/>
                </a:cubicBezTo>
                <a:cubicBezTo>
                  <a:pt x="459" y="347"/>
                  <a:pt x="459" y="341"/>
                  <a:pt x="459" y="341"/>
                </a:cubicBezTo>
                <a:cubicBezTo>
                  <a:pt x="453" y="336"/>
                  <a:pt x="447" y="330"/>
                  <a:pt x="441" y="324"/>
                </a:cubicBezTo>
                <a:cubicBezTo>
                  <a:pt x="441" y="336"/>
                  <a:pt x="459" y="341"/>
                  <a:pt x="459" y="347"/>
                </a:cubicBezTo>
                <a:cubicBezTo>
                  <a:pt x="459" y="353"/>
                  <a:pt x="453" y="341"/>
                  <a:pt x="453" y="347"/>
                </a:cubicBezTo>
                <a:cubicBezTo>
                  <a:pt x="453" y="347"/>
                  <a:pt x="459" y="347"/>
                  <a:pt x="453" y="353"/>
                </a:cubicBezTo>
                <a:cubicBezTo>
                  <a:pt x="453" y="353"/>
                  <a:pt x="447" y="359"/>
                  <a:pt x="447" y="365"/>
                </a:cubicBezTo>
                <a:cubicBezTo>
                  <a:pt x="447" y="359"/>
                  <a:pt x="441" y="359"/>
                  <a:pt x="441" y="353"/>
                </a:cubicBezTo>
                <a:cubicBezTo>
                  <a:pt x="447" y="353"/>
                  <a:pt x="447" y="353"/>
                  <a:pt x="447" y="353"/>
                </a:cubicBezTo>
                <a:cubicBezTo>
                  <a:pt x="447" y="347"/>
                  <a:pt x="441" y="341"/>
                  <a:pt x="435" y="341"/>
                </a:cubicBezTo>
                <a:cubicBezTo>
                  <a:pt x="435" y="341"/>
                  <a:pt x="435" y="336"/>
                  <a:pt x="429" y="336"/>
                </a:cubicBezTo>
                <a:cubicBezTo>
                  <a:pt x="429" y="347"/>
                  <a:pt x="435" y="353"/>
                  <a:pt x="429" y="353"/>
                </a:cubicBezTo>
                <a:cubicBezTo>
                  <a:pt x="423" y="347"/>
                  <a:pt x="423" y="336"/>
                  <a:pt x="429" y="330"/>
                </a:cubicBezTo>
                <a:cubicBezTo>
                  <a:pt x="423" y="330"/>
                  <a:pt x="418" y="336"/>
                  <a:pt x="412" y="330"/>
                </a:cubicBezTo>
                <a:cubicBezTo>
                  <a:pt x="406" y="330"/>
                  <a:pt x="406" y="341"/>
                  <a:pt x="400" y="347"/>
                </a:cubicBezTo>
                <a:cubicBezTo>
                  <a:pt x="400" y="353"/>
                  <a:pt x="400" y="359"/>
                  <a:pt x="394" y="365"/>
                </a:cubicBezTo>
                <a:cubicBezTo>
                  <a:pt x="388" y="365"/>
                  <a:pt x="388" y="365"/>
                  <a:pt x="382" y="365"/>
                </a:cubicBezTo>
                <a:cubicBezTo>
                  <a:pt x="382" y="365"/>
                  <a:pt x="376" y="365"/>
                  <a:pt x="371" y="365"/>
                </a:cubicBezTo>
                <a:cubicBezTo>
                  <a:pt x="371" y="359"/>
                  <a:pt x="371" y="353"/>
                  <a:pt x="371" y="347"/>
                </a:cubicBezTo>
                <a:cubicBezTo>
                  <a:pt x="376" y="347"/>
                  <a:pt x="371" y="336"/>
                  <a:pt x="371" y="330"/>
                </a:cubicBezTo>
                <a:cubicBezTo>
                  <a:pt x="382" y="336"/>
                  <a:pt x="388" y="330"/>
                  <a:pt x="394" y="330"/>
                </a:cubicBezTo>
                <a:cubicBezTo>
                  <a:pt x="394" y="330"/>
                  <a:pt x="394" y="330"/>
                  <a:pt x="394" y="324"/>
                </a:cubicBezTo>
                <a:cubicBezTo>
                  <a:pt x="400" y="318"/>
                  <a:pt x="388" y="318"/>
                  <a:pt x="388" y="312"/>
                </a:cubicBezTo>
                <a:lnTo>
                  <a:pt x="382" y="312"/>
                </a:lnTo>
                <a:cubicBezTo>
                  <a:pt x="382" y="306"/>
                  <a:pt x="382" y="306"/>
                  <a:pt x="388" y="306"/>
                </a:cubicBezTo>
                <a:cubicBezTo>
                  <a:pt x="394" y="300"/>
                  <a:pt x="394" y="294"/>
                  <a:pt x="400" y="300"/>
                </a:cubicBezTo>
                <a:lnTo>
                  <a:pt x="400" y="294"/>
                </a:lnTo>
                <a:cubicBezTo>
                  <a:pt x="394" y="294"/>
                  <a:pt x="388" y="294"/>
                  <a:pt x="376" y="294"/>
                </a:cubicBezTo>
                <a:cubicBezTo>
                  <a:pt x="376" y="289"/>
                  <a:pt x="382" y="294"/>
                  <a:pt x="388" y="289"/>
                </a:cubicBezTo>
                <a:cubicBezTo>
                  <a:pt x="382" y="289"/>
                  <a:pt x="382" y="282"/>
                  <a:pt x="382" y="277"/>
                </a:cubicBezTo>
                <a:cubicBezTo>
                  <a:pt x="382" y="277"/>
                  <a:pt x="388" y="277"/>
                  <a:pt x="388" y="271"/>
                </a:cubicBezTo>
                <a:cubicBezTo>
                  <a:pt x="388" y="271"/>
                  <a:pt x="388" y="271"/>
                  <a:pt x="382" y="265"/>
                </a:cubicBezTo>
                <a:cubicBezTo>
                  <a:pt x="382" y="259"/>
                  <a:pt x="382" y="253"/>
                  <a:pt x="382" y="247"/>
                </a:cubicBezTo>
                <a:cubicBezTo>
                  <a:pt x="388" y="247"/>
                  <a:pt x="388" y="241"/>
                  <a:pt x="394" y="241"/>
                </a:cubicBezTo>
                <a:cubicBezTo>
                  <a:pt x="394" y="247"/>
                  <a:pt x="394" y="247"/>
                  <a:pt x="388" y="247"/>
                </a:cubicBezTo>
                <a:cubicBezTo>
                  <a:pt x="394" y="253"/>
                  <a:pt x="394" y="253"/>
                  <a:pt x="394" y="253"/>
                </a:cubicBezTo>
                <a:cubicBezTo>
                  <a:pt x="394" y="265"/>
                  <a:pt x="400" y="265"/>
                  <a:pt x="400" y="271"/>
                </a:cubicBezTo>
                <a:cubicBezTo>
                  <a:pt x="400" y="277"/>
                  <a:pt x="406" y="277"/>
                  <a:pt x="406" y="277"/>
                </a:cubicBezTo>
                <a:cubicBezTo>
                  <a:pt x="400" y="282"/>
                  <a:pt x="400" y="289"/>
                  <a:pt x="400" y="294"/>
                </a:cubicBezTo>
                <a:cubicBezTo>
                  <a:pt x="406" y="294"/>
                  <a:pt x="400" y="282"/>
                  <a:pt x="412" y="289"/>
                </a:cubicBezTo>
                <a:cubicBezTo>
                  <a:pt x="412" y="282"/>
                  <a:pt x="412" y="282"/>
                  <a:pt x="412" y="277"/>
                </a:cubicBezTo>
                <a:cubicBezTo>
                  <a:pt x="418" y="277"/>
                  <a:pt x="418" y="277"/>
                  <a:pt x="423" y="271"/>
                </a:cubicBezTo>
                <a:lnTo>
                  <a:pt x="423" y="271"/>
                </a:lnTo>
                <a:cubicBezTo>
                  <a:pt x="423" y="265"/>
                  <a:pt x="423" y="265"/>
                  <a:pt x="429" y="259"/>
                </a:cubicBezTo>
                <a:cubicBezTo>
                  <a:pt x="423" y="253"/>
                  <a:pt x="418" y="259"/>
                  <a:pt x="418" y="253"/>
                </a:cubicBezTo>
                <a:cubicBezTo>
                  <a:pt x="418" y="247"/>
                  <a:pt x="418" y="241"/>
                  <a:pt x="412" y="235"/>
                </a:cubicBezTo>
                <a:cubicBezTo>
                  <a:pt x="418" y="230"/>
                  <a:pt x="418" y="218"/>
                  <a:pt x="429" y="218"/>
                </a:cubicBezTo>
                <a:lnTo>
                  <a:pt x="429" y="212"/>
                </a:lnTo>
                <a:lnTo>
                  <a:pt x="429" y="212"/>
                </a:lnTo>
                <a:cubicBezTo>
                  <a:pt x="435" y="206"/>
                  <a:pt x="435" y="200"/>
                  <a:pt x="441" y="194"/>
                </a:cubicBezTo>
                <a:cubicBezTo>
                  <a:pt x="447" y="188"/>
                  <a:pt x="453" y="182"/>
                  <a:pt x="453" y="177"/>
                </a:cubicBezTo>
                <a:cubicBezTo>
                  <a:pt x="459" y="177"/>
                  <a:pt x="459" y="177"/>
                  <a:pt x="459" y="177"/>
                </a:cubicBezTo>
                <a:cubicBezTo>
                  <a:pt x="465" y="177"/>
                  <a:pt x="465" y="171"/>
                  <a:pt x="471" y="171"/>
                </a:cubicBezTo>
                <a:cubicBezTo>
                  <a:pt x="477" y="171"/>
                  <a:pt x="477" y="171"/>
                  <a:pt x="482" y="171"/>
                </a:cubicBezTo>
                <a:cubicBezTo>
                  <a:pt x="488" y="171"/>
                  <a:pt x="488" y="177"/>
                  <a:pt x="488" y="177"/>
                </a:cubicBezTo>
                <a:cubicBezTo>
                  <a:pt x="494" y="177"/>
                  <a:pt x="500" y="182"/>
                  <a:pt x="500" y="182"/>
                </a:cubicBezTo>
                <a:cubicBezTo>
                  <a:pt x="512" y="188"/>
                  <a:pt x="524" y="188"/>
                  <a:pt x="518" y="200"/>
                </a:cubicBezTo>
                <a:cubicBezTo>
                  <a:pt x="524" y="200"/>
                  <a:pt x="524" y="194"/>
                  <a:pt x="524" y="182"/>
                </a:cubicBezTo>
                <a:cubicBezTo>
                  <a:pt x="530" y="188"/>
                  <a:pt x="530" y="188"/>
                  <a:pt x="535" y="188"/>
                </a:cubicBezTo>
                <a:lnTo>
                  <a:pt x="535" y="194"/>
                </a:lnTo>
                <a:cubicBezTo>
                  <a:pt x="541" y="194"/>
                  <a:pt x="547" y="188"/>
                  <a:pt x="553" y="182"/>
                </a:cubicBezTo>
                <a:cubicBezTo>
                  <a:pt x="559" y="188"/>
                  <a:pt x="565" y="182"/>
                  <a:pt x="571" y="182"/>
                </a:cubicBezTo>
                <a:cubicBezTo>
                  <a:pt x="571" y="177"/>
                  <a:pt x="565" y="182"/>
                  <a:pt x="565" y="177"/>
                </a:cubicBezTo>
                <a:cubicBezTo>
                  <a:pt x="577" y="177"/>
                  <a:pt x="577" y="177"/>
                  <a:pt x="582" y="177"/>
                </a:cubicBezTo>
                <a:cubicBezTo>
                  <a:pt x="588" y="171"/>
                  <a:pt x="594" y="165"/>
                  <a:pt x="600" y="159"/>
                </a:cubicBezTo>
                <a:cubicBezTo>
                  <a:pt x="606" y="159"/>
                  <a:pt x="606" y="165"/>
                  <a:pt x="606" y="165"/>
                </a:cubicBezTo>
                <a:cubicBezTo>
                  <a:pt x="612" y="171"/>
                  <a:pt x="606" y="159"/>
                  <a:pt x="612" y="165"/>
                </a:cubicBezTo>
                <a:cubicBezTo>
                  <a:pt x="612" y="165"/>
                  <a:pt x="612" y="171"/>
                  <a:pt x="617" y="171"/>
                </a:cubicBezTo>
                <a:lnTo>
                  <a:pt x="617" y="165"/>
                </a:lnTo>
                <a:cubicBezTo>
                  <a:pt x="623" y="159"/>
                  <a:pt x="629" y="165"/>
                  <a:pt x="629" y="171"/>
                </a:cubicBezTo>
                <a:cubicBezTo>
                  <a:pt x="634" y="159"/>
                  <a:pt x="623" y="165"/>
                  <a:pt x="623" y="159"/>
                </a:cubicBezTo>
                <a:cubicBezTo>
                  <a:pt x="623" y="153"/>
                  <a:pt x="629" y="159"/>
                  <a:pt x="634" y="159"/>
                </a:cubicBezTo>
                <a:cubicBezTo>
                  <a:pt x="634" y="153"/>
                  <a:pt x="634" y="153"/>
                  <a:pt x="634" y="147"/>
                </a:cubicBezTo>
                <a:cubicBezTo>
                  <a:pt x="640" y="147"/>
                  <a:pt x="640" y="147"/>
                  <a:pt x="646" y="141"/>
                </a:cubicBezTo>
                <a:cubicBezTo>
                  <a:pt x="652" y="141"/>
                  <a:pt x="658" y="141"/>
                  <a:pt x="658" y="135"/>
                </a:cubicBezTo>
                <a:cubicBezTo>
                  <a:pt x="664" y="135"/>
                  <a:pt x="664" y="141"/>
                  <a:pt x="664" y="141"/>
                </a:cubicBezTo>
                <a:cubicBezTo>
                  <a:pt x="670" y="141"/>
                  <a:pt x="670" y="135"/>
                  <a:pt x="676" y="135"/>
                </a:cubicBezTo>
                <a:cubicBezTo>
                  <a:pt x="676" y="129"/>
                  <a:pt x="676" y="129"/>
                  <a:pt x="682" y="124"/>
                </a:cubicBezTo>
                <a:cubicBezTo>
                  <a:pt x="687" y="124"/>
                  <a:pt x="687" y="129"/>
                  <a:pt x="687" y="129"/>
                </a:cubicBezTo>
                <a:cubicBezTo>
                  <a:pt x="693" y="129"/>
                  <a:pt x="699" y="135"/>
                  <a:pt x="705" y="129"/>
                </a:cubicBezTo>
                <a:cubicBezTo>
                  <a:pt x="705" y="135"/>
                  <a:pt x="711" y="135"/>
                  <a:pt x="711" y="141"/>
                </a:cubicBezTo>
                <a:cubicBezTo>
                  <a:pt x="711" y="147"/>
                  <a:pt x="711" y="147"/>
                  <a:pt x="711" y="153"/>
                </a:cubicBezTo>
                <a:cubicBezTo>
                  <a:pt x="717" y="147"/>
                  <a:pt x="717" y="153"/>
                  <a:pt x="723" y="153"/>
                </a:cubicBezTo>
                <a:lnTo>
                  <a:pt x="729" y="153"/>
                </a:lnTo>
                <a:cubicBezTo>
                  <a:pt x="729" y="153"/>
                  <a:pt x="735" y="159"/>
                  <a:pt x="741" y="159"/>
                </a:cubicBezTo>
                <a:cubicBezTo>
                  <a:pt x="770" y="188"/>
                  <a:pt x="793" y="224"/>
                  <a:pt x="817" y="259"/>
                </a:cubicBezTo>
                <a:close/>
                <a:moveTo>
                  <a:pt x="846" y="336"/>
                </a:moveTo>
                <a:lnTo>
                  <a:pt x="846" y="336"/>
                </a:lnTo>
                <a:lnTo>
                  <a:pt x="846" y="336"/>
                </a:lnTo>
                <a:cubicBezTo>
                  <a:pt x="841" y="336"/>
                  <a:pt x="841" y="330"/>
                  <a:pt x="841" y="330"/>
                </a:cubicBezTo>
                <a:cubicBezTo>
                  <a:pt x="835" y="330"/>
                  <a:pt x="835" y="341"/>
                  <a:pt x="829" y="336"/>
                </a:cubicBezTo>
                <a:cubicBezTo>
                  <a:pt x="829" y="330"/>
                  <a:pt x="835" y="324"/>
                  <a:pt x="835" y="318"/>
                </a:cubicBezTo>
                <a:lnTo>
                  <a:pt x="841" y="318"/>
                </a:lnTo>
                <a:cubicBezTo>
                  <a:pt x="841" y="324"/>
                  <a:pt x="841" y="330"/>
                  <a:pt x="846" y="336"/>
                </a:cubicBezTo>
                <a:close/>
                <a:moveTo>
                  <a:pt x="793" y="477"/>
                </a:moveTo>
                <a:lnTo>
                  <a:pt x="793" y="477"/>
                </a:lnTo>
                <a:cubicBezTo>
                  <a:pt x="799" y="477"/>
                  <a:pt x="799" y="471"/>
                  <a:pt x="805" y="477"/>
                </a:cubicBezTo>
                <a:cubicBezTo>
                  <a:pt x="805" y="471"/>
                  <a:pt x="805" y="465"/>
                  <a:pt x="805" y="465"/>
                </a:cubicBezTo>
                <a:cubicBezTo>
                  <a:pt x="811" y="465"/>
                  <a:pt x="811" y="465"/>
                  <a:pt x="811" y="471"/>
                </a:cubicBezTo>
                <a:cubicBezTo>
                  <a:pt x="811" y="477"/>
                  <a:pt x="817" y="471"/>
                  <a:pt x="817" y="483"/>
                </a:cubicBezTo>
                <a:cubicBezTo>
                  <a:pt x="811" y="483"/>
                  <a:pt x="805" y="483"/>
                  <a:pt x="805" y="489"/>
                </a:cubicBezTo>
                <a:cubicBezTo>
                  <a:pt x="799" y="489"/>
                  <a:pt x="805" y="483"/>
                  <a:pt x="805" y="477"/>
                </a:cubicBezTo>
                <a:cubicBezTo>
                  <a:pt x="799" y="477"/>
                  <a:pt x="799" y="483"/>
                  <a:pt x="793" y="477"/>
                </a:cubicBezTo>
                <a:close/>
                <a:moveTo>
                  <a:pt x="799" y="548"/>
                </a:moveTo>
                <a:lnTo>
                  <a:pt x="799" y="548"/>
                </a:lnTo>
                <a:cubicBezTo>
                  <a:pt x="793" y="548"/>
                  <a:pt x="793" y="542"/>
                  <a:pt x="793" y="542"/>
                </a:cubicBezTo>
                <a:cubicBezTo>
                  <a:pt x="788" y="542"/>
                  <a:pt x="788" y="548"/>
                  <a:pt x="788" y="553"/>
                </a:cubicBezTo>
                <a:cubicBezTo>
                  <a:pt x="776" y="542"/>
                  <a:pt x="782" y="524"/>
                  <a:pt x="788" y="518"/>
                </a:cubicBezTo>
                <a:cubicBezTo>
                  <a:pt x="793" y="524"/>
                  <a:pt x="799" y="524"/>
                  <a:pt x="799" y="530"/>
                </a:cubicBezTo>
                <a:lnTo>
                  <a:pt x="793" y="530"/>
                </a:lnTo>
                <a:cubicBezTo>
                  <a:pt x="793" y="536"/>
                  <a:pt x="799" y="542"/>
                  <a:pt x="799" y="548"/>
                </a:cubicBezTo>
                <a:close/>
                <a:moveTo>
                  <a:pt x="782" y="530"/>
                </a:moveTo>
                <a:lnTo>
                  <a:pt x="782" y="530"/>
                </a:lnTo>
                <a:cubicBezTo>
                  <a:pt x="776" y="530"/>
                  <a:pt x="782" y="542"/>
                  <a:pt x="776" y="542"/>
                </a:cubicBezTo>
                <a:lnTo>
                  <a:pt x="776" y="542"/>
                </a:lnTo>
                <a:cubicBezTo>
                  <a:pt x="776" y="548"/>
                  <a:pt x="776" y="548"/>
                  <a:pt x="776" y="548"/>
                </a:cubicBezTo>
                <a:cubicBezTo>
                  <a:pt x="764" y="553"/>
                  <a:pt x="764" y="542"/>
                  <a:pt x="758" y="542"/>
                </a:cubicBezTo>
                <a:cubicBezTo>
                  <a:pt x="758" y="536"/>
                  <a:pt x="752" y="536"/>
                  <a:pt x="752" y="530"/>
                </a:cubicBezTo>
                <a:cubicBezTo>
                  <a:pt x="752" y="512"/>
                  <a:pt x="770" y="518"/>
                  <a:pt x="770" y="500"/>
                </a:cubicBezTo>
                <a:cubicBezTo>
                  <a:pt x="776" y="500"/>
                  <a:pt x="782" y="500"/>
                  <a:pt x="788" y="506"/>
                </a:cubicBezTo>
                <a:cubicBezTo>
                  <a:pt x="788" y="512"/>
                  <a:pt x="782" y="512"/>
                  <a:pt x="782" y="512"/>
                </a:cubicBezTo>
                <a:cubicBezTo>
                  <a:pt x="782" y="518"/>
                  <a:pt x="782" y="524"/>
                  <a:pt x="782" y="530"/>
                </a:cubicBezTo>
                <a:close/>
                <a:moveTo>
                  <a:pt x="776" y="565"/>
                </a:moveTo>
                <a:lnTo>
                  <a:pt x="776" y="565"/>
                </a:lnTo>
                <a:cubicBezTo>
                  <a:pt x="758" y="571"/>
                  <a:pt x="752" y="559"/>
                  <a:pt x="741" y="559"/>
                </a:cubicBezTo>
                <a:cubicBezTo>
                  <a:pt x="741" y="553"/>
                  <a:pt x="741" y="553"/>
                  <a:pt x="741" y="553"/>
                </a:cubicBezTo>
                <a:cubicBezTo>
                  <a:pt x="752" y="553"/>
                  <a:pt x="758" y="559"/>
                  <a:pt x="770" y="559"/>
                </a:cubicBezTo>
                <a:cubicBezTo>
                  <a:pt x="770" y="565"/>
                  <a:pt x="776" y="559"/>
                  <a:pt x="776" y="565"/>
                </a:cubicBezTo>
                <a:close/>
                <a:moveTo>
                  <a:pt x="782" y="436"/>
                </a:moveTo>
                <a:lnTo>
                  <a:pt x="782" y="436"/>
                </a:lnTo>
                <a:cubicBezTo>
                  <a:pt x="782" y="430"/>
                  <a:pt x="782" y="424"/>
                  <a:pt x="782" y="424"/>
                </a:cubicBezTo>
                <a:cubicBezTo>
                  <a:pt x="782" y="418"/>
                  <a:pt x="788" y="412"/>
                  <a:pt x="788" y="418"/>
                </a:cubicBezTo>
                <a:cubicBezTo>
                  <a:pt x="788" y="424"/>
                  <a:pt x="788" y="430"/>
                  <a:pt x="782" y="436"/>
                </a:cubicBezTo>
                <a:close/>
                <a:moveTo>
                  <a:pt x="799" y="447"/>
                </a:moveTo>
                <a:lnTo>
                  <a:pt x="799" y="447"/>
                </a:lnTo>
                <a:cubicBezTo>
                  <a:pt x="799" y="453"/>
                  <a:pt x="793" y="453"/>
                  <a:pt x="793" y="459"/>
                </a:cubicBezTo>
                <a:cubicBezTo>
                  <a:pt x="788" y="459"/>
                  <a:pt x="788" y="453"/>
                  <a:pt x="788" y="453"/>
                </a:cubicBezTo>
                <a:cubicBezTo>
                  <a:pt x="782" y="442"/>
                  <a:pt x="793" y="442"/>
                  <a:pt x="799" y="447"/>
                </a:cubicBezTo>
                <a:close/>
                <a:moveTo>
                  <a:pt x="829" y="524"/>
                </a:moveTo>
                <a:lnTo>
                  <a:pt x="829" y="524"/>
                </a:lnTo>
                <a:cubicBezTo>
                  <a:pt x="829" y="530"/>
                  <a:pt x="823" y="530"/>
                  <a:pt x="817" y="530"/>
                </a:cubicBezTo>
                <a:cubicBezTo>
                  <a:pt x="817" y="518"/>
                  <a:pt x="829" y="518"/>
                  <a:pt x="829" y="524"/>
                </a:cubicBezTo>
                <a:close/>
                <a:moveTo>
                  <a:pt x="829" y="383"/>
                </a:moveTo>
                <a:lnTo>
                  <a:pt x="829" y="383"/>
                </a:lnTo>
                <a:cubicBezTo>
                  <a:pt x="823" y="383"/>
                  <a:pt x="823" y="377"/>
                  <a:pt x="823" y="383"/>
                </a:cubicBezTo>
                <a:cubicBezTo>
                  <a:pt x="817" y="383"/>
                  <a:pt x="817" y="383"/>
                  <a:pt x="811" y="389"/>
                </a:cubicBezTo>
                <a:cubicBezTo>
                  <a:pt x="811" y="389"/>
                  <a:pt x="805" y="389"/>
                  <a:pt x="805" y="383"/>
                </a:cubicBezTo>
                <a:cubicBezTo>
                  <a:pt x="811" y="383"/>
                  <a:pt x="811" y="383"/>
                  <a:pt x="817" y="383"/>
                </a:cubicBezTo>
                <a:cubicBezTo>
                  <a:pt x="817" y="377"/>
                  <a:pt x="811" y="383"/>
                  <a:pt x="811" y="377"/>
                </a:cubicBezTo>
                <a:cubicBezTo>
                  <a:pt x="811" y="371"/>
                  <a:pt x="817" y="371"/>
                  <a:pt x="823" y="371"/>
                </a:cubicBezTo>
                <a:cubicBezTo>
                  <a:pt x="829" y="365"/>
                  <a:pt x="829" y="359"/>
                  <a:pt x="835" y="359"/>
                </a:cubicBezTo>
                <a:lnTo>
                  <a:pt x="835" y="353"/>
                </a:lnTo>
                <a:cubicBezTo>
                  <a:pt x="835" y="347"/>
                  <a:pt x="835" y="341"/>
                  <a:pt x="835" y="336"/>
                </a:cubicBezTo>
                <a:lnTo>
                  <a:pt x="841" y="336"/>
                </a:lnTo>
                <a:cubicBezTo>
                  <a:pt x="841" y="347"/>
                  <a:pt x="846" y="359"/>
                  <a:pt x="846" y="371"/>
                </a:cubicBezTo>
                <a:cubicBezTo>
                  <a:pt x="841" y="377"/>
                  <a:pt x="829" y="377"/>
                  <a:pt x="829" y="383"/>
                </a:cubicBezTo>
                <a:close/>
                <a:moveTo>
                  <a:pt x="829" y="300"/>
                </a:moveTo>
                <a:lnTo>
                  <a:pt x="829" y="300"/>
                </a:lnTo>
                <a:cubicBezTo>
                  <a:pt x="835" y="300"/>
                  <a:pt x="835" y="306"/>
                  <a:pt x="841" y="312"/>
                </a:cubicBezTo>
                <a:cubicBezTo>
                  <a:pt x="835" y="312"/>
                  <a:pt x="835" y="306"/>
                  <a:pt x="829" y="300"/>
                </a:cubicBezTo>
                <a:close/>
                <a:moveTo>
                  <a:pt x="705" y="506"/>
                </a:moveTo>
                <a:lnTo>
                  <a:pt x="705" y="506"/>
                </a:lnTo>
                <a:cubicBezTo>
                  <a:pt x="711" y="500"/>
                  <a:pt x="711" y="506"/>
                  <a:pt x="711" y="500"/>
                </a:cubicBezTo>
                <a:cubicBezTo>
                  <a:pt x="717" y="500"/>
                  <a:pt x="717" y="506"/>
                  <a:pt x="717" y="506"/>
                </a:cubicBezTo>
                <a:cubicBezTo>
                  <a:pt x="717" y="512"/>
                  <a:pt x="723" y="512"/>
                  <a:pt x="723" y="518"/>
                </a:cubicBezTo>
                <a:cubicBezTo>
                  <a:pt x="729" y="518"/>
                  <a:pt x="729" y="524"/>
                  <a:pt x="735" y="530"/>
                </a:cubicBezTo>
                <a:cubicBezTo>
                  <a:pt x="735" y="536"/>
                  <a:pt x="741" y="542"/>
                  <a:pt x="741" y="548"/>
                </a:cubicBezTo>
                <a:cubicBezTo>
                  <a:pt x="729" y="553"/>
                  <a:pt x="729" y="542"/>
                  <a:pt x="723" y="542"/>
                </a:cubicBezTo>
                <a:cubicBezTo>
                  <a:pt x="723" y="518"/>
                  <a:pt x="705" y="524"/>
                  <a:pt x="705" y="506"/>
                </a:cubicBezTo>
                <a:close/>
                <a:moveTo>
                  <a:pt x="658" y="483"/>
                </a:moveTo>
                <a:lnTo>
                  <a:pt x="658" y="483"/>
                </a:lnTo>
                <a:cubicBezTo>
                  <a:pt x="664" y="489"/>
                  <a:pt x="664" y="489"/>
                  <a:pt x="664" y="494"/>
                </a:cubicBezTo>
                <a:cubicBezTo>
                  <a:pt x="664" y="494"/>
                  <a:pt x="664" y="500"/>
                  <a:pt x="658" y="500"/>
                </a:cubicBezTo>
                <a:cubicBezTo>
                  <a:pt x="652" y="494"/>
                  <a:pt x="664" y="494"/>
                  <a:pt x="658" y="483"/>
                </a:cubicBezTo>
                <a:close/>
                <a:moveTo>
                  <a:pt x="559" y="612"/>
                </a:moveTo>
                <a:lnTo>
                  <a:pt x="559" y="612"/>
                </a:lnTo>
                <a:cubicBezTo>
                  <a:pt x="559" y="618"/>
                  <a:pt x="559" y="618"/>
                  <a:pt x="553" y="618"/>
                </a:cubicBezTo>
                <a:lnTo>
                  <a:pt x="553" y="624"/>
                </a:lnTo>
                <a:cubicBezTo>
                  <a:pt x="553" y="636"/>
                  <a:pt x="553" y="636"/>
                  <a:pt x="553" y="642"/>
                </a:cubicBezTo>
                <a:cubicBezTo>
                  <a:pt x="547" y="642"/>
                  <a:pt x="541" y="648"/>
                  <a:pt x="541" y="648"/>
                </a:cubicBezTo>
                <a:cubicBezTo>
                  <a:pt x="535" y="642"/>
                  <a:pt x="535" y="636"/>
                  <a:pt x="535" y="624"/>
                </a:cubicBezTo>
                <a:cubicBezTo>
                  <a:pt x="535" y="624"/>
                  <a:pt x="535" y="618"/>
                  <a:pt x="541" y="618"/>
                </a:cubicBezTo>
                <a:cubicBezTo>
                  <a:pt x="541" y="612"/>
                  <a:pt x="535" y="612"/>
                  <a:pt x="535" y="606"/>
                </a:cubicBezTo>
                <a:cubicBezTo>
                  <a:pt x="541" y="601"/>
                  <a:pt x="547" y="595"/>
                  <a:pt x="553" y="595"/>
                </a:cubicBezTo>
                <a:cubicBezTo>
                  <a:pt x="553" y="589"/>
                  <a:pt x="553" y="583"/>
                  <a:pt x="553" y="577"/>
                </a:cubicBezTo>
                <a:cubicBezTo>
                  <a:pt x="559" y="577"/>
                  <a:pt x="559" y="589"/>
                  <a:pt x="559" y="589"/>
                </a:cubicBezTo>
                <a:cubicBezTo>
                  <a:pt x="559" y="601"/>
                  <a:pt x="559" y="606"/>
                  <a:pt x="559" y="612"/>
                </a:cubicBezTo>
                <a:close/>
                <a:moveTo>
                  <a:pt x="247" y="760"/>
                </a:moveTo>
                <a:lnTo>
                  <a:pt x="247" y="760"/>
                </a:lnTo>
                <a:cubicBezTo>
                  <a:pt x="247" y="754"/>
                  <a:pt x="253" y="754"/>
                  <a:pt x="253" y="760"/>
                </a:cubicBezTo>
                <a:cubicBezTo>
                  <a:pt x="253" y="760"/>
                  <a:pt x="253" y="760"/>
                  <a:pt x="247" y="760"/>
                </a:cubicBezTo>
                <a:close/>
                <a:moveTo>
                  <a:pt x="300" y="235"/>
                </a:moveTo>
                <a:lnTo>
                  <a:pt x="300" y="235"/>
                </a:lnTo>
                <a:cubicBezTo>
                  <a:pt x="300" y="235"/>
                  <a:pt x="294" y="241"/>
                  <a:pt x="294" y="247"/>
                </a:cubicBezTo>
                <a:cubicBezTo>
                  <a:pt x="288" y="247"/>
                  <a:pt x="294" y="235"/>
                  <a:pt x="288" y="235"/>
                </a:cubicBezTo>
                <a:cubicBezTo>
                  <a:pt x="282" y="235"/>
                  <a:pt x="282" y="235"/>
                  <a:pt x="276" y="235"/>
                </a:cubicBezTo>
                <a:cubicBezTo>
                  <a:pt x="270" y="230"/>
                  <a:pt x="276" y="212"/>
                  <a:pt x="270" y="200"/>
                </a:cubicBezTo>
                <a:cubicBezTo>
                  <a:pt x="265" y="194"/>
                  <a:pt x="276" y="194"/>
                  <a:pt x="270" y="194"/>
                </a:cubicBezTo>
                <a:cubicBezTo>
                  <a:pt x="276" y="188"/>
                  <a:pt x="276" y="188"/>
                  <a:pt x="282" y="182"/>
                </a:cubicBezTo>
                <a:cubicBezTo>
                  <a:pt x="282" y="177"/>
                  <a:pt x="270" y="182"/>
                  <a:pt x="270" y="177"/>
                </a:cubicBezTo>
                <a:cubicBezTo>
                  <a:pt x="270" y="177"/>
                  <a:pt x="276" y="177"/>
                  <a:pt x="276" y="171"/>
                </a:cubicBezTo>
                <a:cubicBezTo>
                  <a:pt x="276" y="165"/>
                  <a:pt x="270" y="177"/>
                  <a:pt x="270" y="171"/>
                </a:cubicBezTo>
                <a:cubicBezTo>
                  <a:pt x="265" y="165"/>
                  <a:pt x="270" y="165"/>
                  <a:pt x="270" y="159"/>
                </a:cubicBezTo>
                <a:cubicBezTo>
                  <a:pt x="265" y="153"/>
                  <a:pt x="265" y="153"/>
                  <a:pt x="265" y="147"/>
                </a:cubicBezTo>
                <a:cubicBezTo>
                  <a:pt x="259" y="147"/>
                  <a:pt x="253" y="141"/>
                  <a:pt x="247" y="141"/>
                </a:cubicBezTo>
                <a:cubicBezTo>
                  <a:pt x="247" y="141"/>
                  <a:pt x="247" y="147"/>
                  <a:pt x="241" y="141"/>
                </a:cubicBezTo>
                <a:cubicBezTo>
                  <a:pt x="241" y="141"/>
                  <a:pt x="235" y="141"/>
                  <a:pt x="229" y="135"/>
                </a:cubicBezTo>
                <a:cubicBezTo>
                  <a:pt x="235" y="129"/>
                  <a:pt x="241" y="135"/>
                  <a:pt x="247" y="129"/>
                </a:cubicBezTo>
                <a:cubicBezTo>
                  <a:pt x="247" y="124"/>
                  <a:pt x="241" y="129"/>
                  <a:pt x="241" y="129"/>
                </a:cubicBezTo>
                <a:cubicBezTo>
                  <a:pt x="241" y="124"/>
                  <a:pt x="235" y="124"/>
                  <a:pt x="235" y="129"/>
                </a:cubicBezTo>
                <a:cubicBezTo>
                  <a:pt x="229" y="129"/>
                  <a:pt x="229" y="124"/>
                  <a:pt x="229" y="129"/>
                </a:cubicBezTo>
                <a:cubicBezTo>
                  <a:pt x="229" y="124"/>
                  <a:pt x="235" y="118"/>
                  <a:pt x="235" y="124"/>
                </a:cubicBezTo>
                <a:cubicBezTo>
                  <a:pt x="241" y="118"/>
                  <a:pt x="247" y="118"/>
                  <a:pt x="253" y="112"/>
                </a:cubicBezTo>
                <a:cubicBezTo>
                  <a:pt x="253" y="112"/>
                  <a:pt x="247" y="112"/>
                  <a:pt x="247" y="106"/>
                </a:cubicBezTo>
                <a:cubicBezTo>
                  <a:pt x="259" y="106"/>
                  <a:pt x="265" y="94"/>
                  <a:pt x="282" y="94"/>
                </a:cubicBezTo>
                <a:cubicBezTo>
                  <a:pt x="288" y="94"/>
                  <a:pt x="294" y="94"/>
                  <a:pt x="306" y="94"/>
                </a:cubicBezTo>
                <a:cubicBezTo>
                  <a:pt x="306" y="94"/>
                  <a:pt x="306" y="88"/>
                  <a:pt x="306" y="82"/>
                </a:cubicBezTo>
                <a:cubicBezTo>
                  <a:pt x="306" y="77"/>
                  <a:pt x="312" y="82"/>
                  <a:pt x="318" y="82"/>
                </a:cubicBezTo>
                <a:cubicBezTo>
                  <a:pt x="323" y="77"/>
                  <a:pt x="341" y="82"/>
                  <a:pt x="347" y="77"/>
                </a:cubicBezTo>
                <a:cubicBezTo>
                  <a:pt x="347" y="77"/>
                  <a:pt x="353" y="77"/>
                  <a:pt x="353" y="82"/>
                </a:cubicBezTo>
                <a:cubicBezTo>
                  <a:pt x="353" y="77"/>
                  <a:pt x="359" y="77"/>
                  <a:pt x="365" y="82"/>
                </a:cubicBezTo>
                <a:cubicBezTo>
                  <a:pt x="371" y="82"/>
                  <a:pt x="376" y="82"/>
                  <a:pt x="382" y="88"/>
                </a:cubicBezTo>
                <a:cubicBezTo>
                  <a:pt x="376" y="94"/>
                  <a:pt x="365" y="88"/>
                  <a:pt x="365" y="94"/>
                </a:cubicBezTo>
                <a:cubicBezTo>
                  <a:pt x="371" y="100"/>
                  <a:pt x="376" y="94"/>
                  <a:pt x="382" y="94"/>
                </a:cubicBezTo>
                <a:cubicBezTo>
                  <a:pt x="388" y="94"/>
                  <a:pt x="388" y="100"/>
                  <a:pt x="388" y="100"/>
                </a:cubicBezTo>
                <a:cubicBezTo>
                  <a:pt x="388" y="100"/>
                  <a:pt x="394" y="100"/>
                  <a:pt x="394" y="106"/>
                </a:cubicBezTo>
                <a:cubicBezTo>
                  <a:pt x="394" y="112"/>
                  <a:pt x="388" y="106"/>
                  <a:pt x="382" y="106"/>
                </a:cubicBezTo>
                <a:cubicBezTo>
                  <a:pt x="382" y="106"/>
                  <a:pt x="382" y="112"/>
                  <a:pt x="376" y="112"/>
                </a:cubicBezTo>
                <a:cubicBezTo>
                  <a:pt x="376" y="118"/>
                  <a:pt x="376" y="118"/>
                  <a:pt x="376" y="124"/>
                </a:cubicBezTo>
                <a:cubicBezTo>
                  <a:pt x="371" y="118"/>
                  <a:pt x="376" y="124"/>
                  <a:pt x="371" y="124"/>
                </a:cubicBezTo>
                <a:cubicBezTo>
                  <a:pt x="371" y="129"/>
                  <a:pt x="382" y="129"/>
                  <a:pt x="382" y="135"/>
                </a:cubicBezTo>
                <a:cubicBezTo>
                  <a:pt x="376" y="135"/>
                  <a:pt x="371" y="135"/>
                  <a:pt x="371" y="135"/>
                </a:cubicBezTo>
                <a:cubicBezTo>
                  <a:pt x="371" y="141"/>
                  <a:pt x="376" y="159"/>
                  <a:pt x="365" y="159"/>
                </a:cubicBezTo>
                <a:cubicBezTo>
                  <a:pt x="365" y="165"/>
                  <a:pt x="365" y="165"/>
                  <a:pt x="365" y="171"/>
                </a:cubicBezTo>
                <a:cubicBezTo>
                  <a:pt x="365" y="171"/>
                  <a:pt x="365" y="171"/>
                  <a:pt x="359" y="165"/>
                </a:cubicBezTo>
                <a:cubicBezTo>
                  <a:pt x="359" y="171"/>
                  <a:pt x="365" y="171"/>
                  <a:pt x="365" y="177"/>
                </a:cubicBezTo>
                <a:cubicBezTo>
                  <a:pt x="353" y="177"/>
                  <a:pt x="353" y="171"/>
                  <a:pt x="347" y="171"/>
                </a:cubicBezTo>
                <a:cubicBezTo>
                  <a:pt x="341" y="171"/>
                  <a:pt x="347" y="177"/>
                  <a:pt x="341" y="177"/>
                </a:cubicBezTo>
                <a:cubicBezTo>
                  <a:pt x="347" y="177"/>
                  <a:pt x="353" y="182"/>
                  <a:pt x="353" y="177"/>
                </a:cubicBezTo>
                <a:cubicBezTo>
                  <a:pt x="359" y="182"/>
                  <a:pt x="347" y="182"/>
                  <a:pt x="347" y="188"/>
                </a:cubicBezTo>
                <a:cubicBezTo>
                  <a:pt x="341" y="194"/>
                  <a:pt x="335" y="200"/>
                  <a:pt x="329" y="200"/>
                </a:cubicBezTo>
                <a:lnTo>
                  <a:pt x="323" y="206"/>
                </a:lnTo>
                <a:cubicBezTo>
                  <a:pt x="318" y="200"/>
                  <a:pt x="318" y="212"/>
                  <a:pt x="312" y="206"/>
                </a:cubicBezTo>
                <a:cubicBezTo>
                  <a:pt x="306" y="206"/>
                  <a:pt x="312" y="212"/>
                  <a:pt x="306" y="212"/>
                </a:cubicBezTo>
                <a:cubicBezTo>
                  <a:pt x="306" y="224"/>
                  <a:pt x="300" y="224"/>
                  <a:pt x="300" y="235"/>
                </a:cubicBezTo>
                <a:close/>
                <a:moveTo>
                  <a:pt x="453" y="112"/>
                </a:moveTo>
                <a:lnTo>
                  <a:pt x="453" y="112"/>
                </a:lnTo>
                <a:cubicBezTo>
                  <a:pt x="453" y="112"/>
                  <a:pt x="459" y="118"/>
                  <a:pt x="459" y="112"/>
                </a:cubicBezTo>
                <a:cubicBezTo>
                  <a:pt x="465" y="124"/>
                  <a:pt x="471" y="124"/>
                  <a:pt x="471" y="135"/>
                </a:cubicBezTo>
                <a:cubicBezTo>
                  <a:pt x="459" y="135"/>
                  <a:pt x="459" y="129"/>
                  <a:pt x="453" y="124"/>
                </a:cubicBezTo>
                <a:cubicBezTo>
                  <a:pt x="453" y="129"/>
                  <a:pt x="453" y="135"/>
                  <a:pt x="453" y="141"/>
                </a:cubicBezTo>
                <a:cubicBezTo>
                  <a:pt x="447" y="141"/>
                  <a:pt x="441" y="141"/>
                  <a:pt x="441" y="141"/>
                </a:cubicBezTo>
                <a:cubicBezTo>
                  <a:pt x="435" y="141"/>
                  <a:pt x="435" y="135"/>
                  <a:pt x="435" y="135"/>
                </a:cubicBezTo>
                <a:cubicBezTo>
                  <a:pt x="435" y="129"/>
                  <a:pt x="441" y="129"/>
                  <a:pt x="441" y="124"/>
                </a:cubicBezTo>
                <a:cubicBezTo>
                  <a:pt x="435" y="118"/>
                  <a:pt x="435" y="129"/>
                  <a:pt x="429" y="129"/>
                </a:cubicBezTo>
                <a:cubicBezTo>
                  <a:pt x="423" y="124"/>
                  <a:pt x="429" y="124"/>
                  <a:pt x="429" y="118"/>
                </a:cubicBezTo>
                <a:cubicBezTo>
                  <a:pt x="429" y="118"/>
                  <a:pt x="423" y="118"/>
                  <a:pt x="423" y="112"/>
                </a:cubicBezTo>
                <a:cubicBezTo>
                  <a:pt x="423" y="94"/>
                  <a:pt x="435" y="106"/>
                  <a:pt x="435" y="112"/>
                </a:cubicBezTo>
                <a:cubicBezTo>
                  <a:pt x="441" y="112"/>
                  <a:pt x="435" y="106"/>
                  <a:pt x="441" y="100"/>
                </a:cubicBezTo>
                <a:cubicBezTo>
                  <a:pt x="447" y="100"/>
                  <a:pt x="447" y="106"/>
                  <a:pt x="447" y="112"/>
                </a:cubicBezTo>
                <a:cubicBezTo>
                  <a:pt x="447" y="112"/>
                  <a:pt x="447" y="112"/>
                  <a:pt x="453" y="112"/>
                </a:cubicBezTo>
                <a:close/>
                <a:moveTo>
                  <a:pt x="453" y="100"/>
                </a:moveTo>
                <a:lnTo>
                  <a:pt x="453" y="100"/>
                </a:lnTo>
                <a:cubicBezTo>
                  <a:pt x="465" y="100"/>
                  <a:pt x="477" y="100"/>
                  <a:pt x="488" y="100"/>
                </a:cubicBezTo>
                <a:cubicBezTo>
                  <a:pt x="488" y="106"/>
                  <a:pt x="482" y="106"/>
                  <a:pt x="482" y="112"/>
                </a:cubicBezTo>
                <a:cubicBezTo>
                  <a:pt x="471" y="112"/>
                  <a:pt x="459" y="106"/>
                  <a:pt x="453" y="106"/>
                </a:cubicBezTo>
                <a:lnTo>
                  <a:pt x="453" y="100"/>
                </a:lnTo>
                <a:close/>
                <a:moveTo>
                  <a:pt x="382" y="282"/>
                </a:moveTo>
                <a:lnTo>
                  <a:pt x="382" y="282"/>
                </a:lnTo>
                <a:cubicBezTo>
                  <a:pt x="376" y="282"/>
                  <a:pt x="371" y="282"/>
                  <a:pt x="371" y="282"/>
                </a:cubicBezTo>
                <a:cubicBezTo>
                  <a:pt x="365" y="282"/>
                  <a:pt x="371" y="277"/>
                  <a:pt x="365" y="271"/>
                </a:cubicBezTo>
                <a:cubicBezTo>
                  <a:pt x="371" y="271"/>
                  <a:pt x="371" y="277"/>
                  <a:pt x="371" y="265"/>
                </a:cubicBezTo>
                <a:cubicBezTo>
                  <a:pt x="376" y="265"/>
                  <a:pt x="376" y="265"/>
                  <a:pt x="382" y="265"/>
                </a:cubicBezTo>
                <a:cubicBezTo>
                  <a:pt x="382" y="277"/>
                  <a:pt x="376" y="277"/>
                  <a:pt x="382" y="282"/>
                </a:cubicBezTo>
                <a:close/>
                <a:moveTo>
                  <a:pt x="371" y="218"/>
                </a:moveTo>
                <a:lnTo>
                  <a:pt x="371" y="218"/>
                </a:lnTo>
                <a:cubicBezTo>
                  <a:pt x="365" y="218"/>
                  <a:pt x="365" y="212"/>
                  <a:pt x="359" y="212"/>
                </a:cubicBezTo>
                <a:cubicBezTo>
                  <a:pt x="359" y="206"/>
                  <a:pt x="365" y="206"/>
                  <a:pt x="365" y="206"/>
                </a:cubicBezTo>
                <a:cubicBezTo>
                  <a:pt x="359" y="206"/>
                  <a:pt x="359" y="206"/>
                  <a:pt x="359" y="206"/>
                </a:cubicBezTo>
                <a:cubicBezTo>
                  <a:pt x="359" y="200"/>
                  <a:pt x="365" y="200"/>
                  <a:pt x="365" y="194"/>
                </a:cubicBezTo>
                <a:cubicBezTo>
                  <a:pt x="365" y="194"/>
                  <a:pt x="365" y="200"/>
                  <a:pt x="371" y="200"/>
                </a:cubicBezTo>
                <a:cubicBezTo>
                  <a:pt x="376" y="200"/>
                  <a:pt x="376" y="200"/>
                  <a:pt x="382" y="200"/>
                </a:cubicBezTo>
                <a:cubicBezTo>
                  <a:pt x="382" y="206"/>
                  <a:pt x="388" y="206"/>
                  <a:pt x="388" y="218"/>
                </a:cubicBezTo>
                <a:lnTo>
                  <a:pt x="382" y="218"/>
                </a:lnTo>
                <a:cubicBezTo>
                  <a:pt x="376" y="218"/>
                  <a:pt x="371" y="218"/>
                  <a:pt x="371" y="218"/>
                </a:cubicBezTo>
                <a:close/>
                <a:moveTo>
                  <a:pt x="553" y="147"/>
                </a:moveTo>
                <a:lnTo>
                  <a:pt x="553" y="147"/>
                </a:lnTo>
                <a:cubicBezTo>
                  <a:pt x="565" y="141"/>
                  <a:pt x="571" y="135"/>
                  <a:pt x="582" y="135"/>
                </a:cubicBezTo>
                <a:cubicBezTo>
                  <a:pt x="582" y="135"/>
                  <a:pt x="582" y="135"/>
                  <a:pt x="582" y="129"/>
                </a:cubicBezTo>
                <a:lnTo>
                  <a:pt x="588" y="129"/>
                </a:lnTo>
                <a:cubicBezTo>
                  <a:pt x="588" y="141"/>
                  <a:pt x="582" y="147"/>
                  <a:pt x="577" y="141"/>
                </a:cubicBezTo>
                <a:cubicBezTo>
                  <a:pt x="571" y="147"/>
                  <a:pt x="565" y="153"/>
                  <a:pt x="553" y="159"/>
                </a:cubicBezTo>
                <a:cubicBezTo>
                  <a:pt x="553" y="165"/>
                  <a:pt x="559" y="171"/>
                  <a:pt x="559" y="177"/>
                </a:cubicBezTo>
                <a:cubicBezTo>
                  <a:pt x="559" y="177"/>
                  <a:pt x="559" y="177"/>
                  <a:pt x="559" y="182"/>
                </a:cubicBezTo>
                <a:cubicBezTo>
                  <a:pt x="553" y="177"/>
                  <a:pt x="547" y="177"/>
                  <a:pt x="541" y="171"/>
                </a:cubicBezTo>
                <a:cubicBezTo>
                  <a:pt x="541" y="165"/>
                  <a:pt x="547" y="165"/>
                  <a:pt x="547" y="159"/>
                </a:cubicBezTo>
                <a:cubicBezTo>
                  <a:pt x="547" y="153"/>
                  <a:pt x="553" y="153"/>
                  <a:pt x="553" y="147"/>
                </a:cubicBezTo>
                <a:close/>
                <a:moveTo>
                  <a:pt x="553" y="112"/>
                </a:moveTo>
                <a:lnTo>
                  <a:pt x="553" y="112"/>
                </a:lnTo>
                <a:cubicBezTo>
                  <a:pt x="553" y="100"/>
                  <a:pt x="565" y="100"/>
                  <a:pt x="565" y="106"/>
                </a:cubicBezTo>
                <a:cubicBezTo>
                  <a:pt x="559" y="106"/>
                  <a:pt x="559" y="112"/>
                  <a:pt x="553" y="112"/>
                </a:cubicBezTo>
                <a:close/>
                <a:moveTo>
                  <a:pt x="646" y="106"/>
                </a:moveTo>
                <a:lnTo>
                  <a:pt x="646" y="106"/>
                </a:lnTo>
                <a:cubicBezTo>
                  <a:pt x="652" y="106"/>
                  <a:pt x="664" y="106"/>
                  <a:pt x="670" y="112"/>
                </a:cubicBezTo>
                <a:cubicBezTo>
                  <a:pt x="664" y="124"/>
                  <a:pt x="652" y="118"/>
                  <a:pt x="640" y="118"/>
                </a:cubicBezTo>
                <a:cubicBezTo>
                  <a:pt x="646" y="112"/>
                  <a:pt x="640" y="106"/>
                  <a:pt x="646" y="106"/>
                </a:cubicBezTo>
                <a:close/>
                <a:moveTo>
                  <a:pt x="194" y="218"/>
                </a:moveTo>
                <a:lnTo>
                  <a:pt x="194" y="218"/>
                </a:lnTo>
                <a:cubicBezTo>
                  <a:pt x="188" y="230"/>
                  <a:pt x="182" y="212"/>
                  <a:pt x="182" y="224"/>
                </a:cubicBezTo>
                <a:cubicBezTo>
                  <a:pt x="176" y="224"/>
                  <a:pt x="170" y="224"/>
                  <a:pt x="170" y="218"/>
                </a:cubicBezTo>
                <a:cubicBezTo>
                  <a:pt x="176" y="224"/>
                  <a:pt x="176" y="212"/>
                  <a:pt x="176" y="212"/>
                </a:cubicBezTo>
                <a:cubicBezTo>
                  <a:pt x="182" y="212"/>
                  <a:pt x="182" y="212"/>
                  <a:pt x="188" y="212"/>
                </a:cubicBezTo>
                <a:cubicBezTo>
                  <a:pt x="188" y="218"/>
                  <a:pt x="188" y="218"/>
                  <a:pt x="194" y="218"/>
                </a:cubicBezTo>
                <a:close/>
                <a:moveTo>
                  <a:pt x="217" y="447"/>
                </a:moveTo>
                <a:lnTo>
                  <a:pt x="217" y="447"/>
                </a:lnTo>
                <a:cubicBezTo>
                  <a:pt x="217" y="453"/>
                  <a:pt x="211" y="453"/>
                  <a:pt x="206" y="453"/>
                </a:cubicBezTo>
                <a:lnTo>
                  <a:pt x="206" y="447"/>
                </a:lnTo>
                <a:cubicBezTo>
                  <a:pt x="211" y="447"/>
                  <a:pt x="211" y="447"/>
                  <a:pt x="217" y="447"/>
                </a:cubicBezTo>
                <a:close/>
                <a:moveTo>
                  <a:pt x="176" y="442"/>
                </a:moveTo>
                <a:lnTo>
                  <a:pt x="176" y="442"/>
                </a:lnTo>
                <a:cubicBezTo>
                  <a:pt x="170" y="442"/>
                  <a:pt x="170" y="436"/>
                  <a:pt x="164" y="436"/>
                </a:cubicBezTo>
                <a:cubicBezTo>
                  <a:pt x="159" y="430"/>
                  <a:pt x="159" y="436"/>
                  <a:pt x="153" y="436"/>
                </a:cubicBezTo>
                <a:cubicBezTo>
                  <a:pt x="153" y="430"/>
                  <a:pt x="153" y="430"/>
                  <a:pt x="153" y="430"/>
                </a:cubicBezTo>
                <a:cubicBezTo>
                  <a:pt x="164" y="430"/>
                  <a:pt x="170" y="430"/>
                  <a:pt x="176" y="430"/>
                </a:cubicBezTo>
                <a:cubicBezTo>
                  <a:pt x="176" y="436"/>
                  <a:pt x="182" y="436"/>
                  <a:pt x="182" y="436"/>
                </a:cubicBezTo>
                <a:cubicBezTo>
                  <a:pt x="182" y="436"/>
                  <a:pt x="188" y="436"/>
                  <a:pt x="188" y="442"/>
                </a:cubicBezTo>
                <a:cubicBezTo>
                  <a:pt x="194" y="442"/>
                  <a:pt x="200" y="442"/>
                  <a:pt x="206" y="453"/>
                </a:cubicBezTo>
                <a:cubicBezTo>
                  <a:pt x="200" y="453"/>
                  <a:pt x="194" y="447"/>
                  <a:pt x="194" y="453"/>
                </a:cubicBezTo>
                <a:cubicBezTo>
                  <a:pt x="194" y="453"/>
                  <a:pt x="188" y="447"/>
                  <a:pt x="188" y="453"/>
                </a:cubicBezTo>
                <a:cubicBezTo>
                  <a:pt x="182" y="447"/>
                  <a:pt x="182" y="442"/>
                  <a:pt x="188" y="442"/>
                </a:cubicBezTo>
                <a:cubicBezTo>
                  <a:pt x="188" y="442"/>
                  <a:pt x="182" y="442"/>
                  <a:pt x="176" y="442"/>
                </a:cubicBezTo>
                <a:close/>
                <a:moveTo>
                  <a:pt x="182" y="453"/>
                </a:moveTo>
                <a:lnTo>
                  <a:pt x="182" y="453"/>
                </a:lnTo>
                <a:cubicBezTo>
                  <a:pt x="176" y="453"/>
                  <a:pt x="176" y="453"/>
                  <a:pt x="170" y="453"/>
                </a:cubicBezTo>
                <a:lnTo>
                  <a:pt x="170" y="447"/>
                </a:lnTo>
                <a:cubicBezTo>
                  <a:pt x="176" y="447"/>
                  <a:pt x="182" y="447"/>
                  <a:pt x="182" y="453"/>
                </a:cubicBezTo>
                <a:close/>
                <a:moveTo>
                  <a:pt x="170" y="424"/>
                </a:moveTo>
                <a:lnTo>
                  <a:pt x="170" y="424"/>
                </a:lnTo>
                <a:lnTo>
                  <a:pt x="170" y="418"/>
                </a:lnTo>
                <a:cubicBezTo>
                  <a:pt x="176" y="418"/>
                  <a:pt x="176" y="418"/>
                  <a:pt x="176" y="424"/>
                </a:cubicBezTo>
                <a:lnTo>
                  <a:pt x="170" y="424"/>
                </a:lnTo>
                <a:close/>
                <a:moveTo>
                  <a:pt x="182" y="418"/>
                </a:moveTo>
                <a:lnTo>
                  <a:pt x="182" y="418"/>
                </a:lnTo>
                <a:cubicBezTo>
                  <a:pt x="182" y="418"/>
                  <a:pt x="182" y="418"/>
                  <a:pt x="188" y="418"/>
                </a:cubicBezTo>
                <a:lnTo>
                  <a:pt x="188" y="424"/>
                </a:lnTo>
                <a:cubicBezTo>
                  <a:pt x="182" y="430"/>
                  <a:pt x="182" y="424"/>
                  <a:pt x="182" y="418"/>
                </a:cubicBezTo>
                <a:close/>
                <a:moveTo>
                  <a:pt x="188" y="436"/>
                </a:moveTo>
                <a:lnTo>
                  <a:pt x="188" y="436"/>
                </a:lnTo>
                <a:cubicBezTo>
                  <a:pt x="188" y="430"/>
                  <a:pt x="188" y="430"/>
                  <a:pt x="188" y="424"/>
                </a:cubicBezTo>
                <a:cubicBezTo>
                  <a:pt x="194" y="424"/>
                  <a:pt x="194" y="430"/>
                  <a:pt x="194" y="430"/>
                </a:cubicBezTo>
                <a:cubicBezTo>
                  <a:pt x="194" y="430"/>
                  <a:pt x="200" y="430"/>
                  <a:pt x="200" y="436"/>
                </a:cubicBezTo>
                <a:cubicBezTo>
                  <a:pt x="200" y="436"/>
                  <a:pt x="188" y="436"/>
                  <a:pt x="194" y="430"/>
                </a:cubicBezTo>
                <a:lnTo>
                  <a:pt x="188" y="436"/>
                </a:lnTo>
                <a:close/>
                <a:moveTo>
                  <a:pt x="846" y="565"/>
                </a:moveTo>
                <a:lnTo>
                  <a:pt x="846" y="565"/>
                </a:lnTo>
                <a:cubicBezTo>
                  <a:pt x="846" y="559"/>
                  <a:pt x="846" y="559"/>
                  <a:pt x="846" y="553"/>
                </a:cubicBezTo>
                <a:cubicBezTo>
                  <a:pt x="841" y="548"/>
                  <a:pt x="835" y="542"/>
                  <a:pt x="829" y="536"/>
                </a:cubicBezTo>
                <a:cubicBezTo>
                  <a:pt x="823" y="536"/>
                  <a:pt x="823" y="542"/>
                  <a:pt x="823" y="536"/>
                </a:cubicBezTo>
                <a:cubicBezTo>
                  <a:pt x="817" y="530"/>
                  <a:pt x="823" y="536"/>
                  <a:pt x="823" y="530"/>
                </a:cubicBezTo>
                <a:cubicBezTo>
                  <a:pt x="829" y="530"/>
                  <a:pt x="829" y="536"/>
                  <a:pt x="829" y="536"/>
                </a:cubicBezTo>
                <a:cubicBezTo>
                  <a:pt x="835" y="536"/>
                  <a:pt x="835" y="530"/>
                  <a:pt x="835" y="530"/>
                </a:cubicBezTo>
                <a:cubicBezTo>
                  <a:pt x="841" y="530"/>
                  <a:pt x="841" y="530"/>
                  <a:pt x="846" y="530"/>
                </a:cubicBezTo>
                <a:cubicBezTo>
                  <a:pt x="852" y="530"/>
                  <a:pt x="852" y="530"/>
                  <a:pt x="852" y="536"/>
                </a:cubicBezTo>
                <a:cubicBezTo>
                  <a:pt x="852" y="542"/>
                  <a:pt x="846" y="553"/>
                  <a:pt x="846" y="565"/>
                </a:cubicBezTo>
                <a:close/>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0" name="Freeform 30">
            <a:extLst>
              <a:ext uri="{FF2B5EF4-FFF2-40B4-BE49-F238E27FC236}">
                <a16:creationId xmlns:a16="http://schemas.microsoft.com/office/drawing/2014/main" id="{CC67897A-4073-4755-A088-985D156A83DF}"/>
              </a:ext>
            </a:extLst>
          </p:cNvPr>
          <p:cNvSpPr>
            <a:spLocks noChangeArrowheads="1"/>
          </p:cNvSpPr>
          <p:nvPr/>
        </p:nvSpPr>
        <p:spPr bwMode="auto">
          <a:xfrm>
            <a:off x="2658770" y="2521626"/>
            <a:ext cx="684" cy="1368"/>
          </a:xfrm>
          <a:custGeom>
            <a:avLst/>
            <a:gdLst>
              <a:gd name="T0" fmla="*/ 0 w 1"/>
              <a:gd name="T1" fmla="*/ 0 h 7"/>
              <a:gd name="T2" fmla="*/ 0 w 1"/>
              <a:gd name="T3" fmla="*/ 0 h 7"/>
              <a:gd name="T4" fmla="*/ 0 w 1"/>
              <a:gd name="T5" fmla="*/ 6 h 7"/>
              <a:gd name="T6" fmla="*/ 0 w 1"/>
              <a:gd name="T7" fmla="*/ 0 h 7"/>
            </a:gdLst>
            <a:ahLst/>
            <a:cxnLst>
              <a:cxn ang="0">
                <a:pos x="T0" y="T1"/>
              </a:cxn>
              <a:cxn ang="0">
                <a:pos x="T2" y="T3"/>
              </a:cxn>
              <a:cxn ang="0">
                <a:pos x="T4" y="T5"/>
              </a:cxn>
              <a:cxn ang="0">
                <a:pos x="T6" y="T7"/>
              </a:cxn>
            </a:cxnLst>
            <a:rect l="0" t="0" r="r" b="b"/>
            <a:pathLst>
              <a:path w="1" h="7">
                <a:moveTo>
                  <a:pt x="0" y="0"/>
                </a:moveTo>
                <a:lnTo>
                  <a:pt x="0" y="0"/>
                </a:lnTo>
                <a:cubicBezTo>
                  <a:pt x="0" y="0"/>
                  <a:pt x="0" y="0"/>
                  <a:pt x="0" y="6"/>
                </a:cubicBez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1" name="Freeform 31">
            <a:extLst>
              <a:ext uri="{FF2B5EF4-FFF2-40B4-BE49-F238E27FC236}">
                <a16:creationId xmlns:a16="http://schemas.microsoft.com/office/drawing/2014/main" id="{76EB544A-1E90-49B8-A1BA-78B71C310181}"/>
              </a:ext>
            </a:extLst>
          </p:cNvPr>
          <p:cNvSpPr>
            <a:spLocks noChangeArrowheads="1"/>
          </p:cNvSpPr>
          <p:nvPr/>
        </p:nvSpPr>
        <p:spPr bwMode="auto">
          <a:xfrm>
            <a:off x="2746999" y="2553773"/>
            <a:ext cx="1368" cy="2052"/>
          </a:xfrm>
          <a:custGeom>
            <a:avLst/>
            <a:gdLst>
              <a:gd name="T0" fmla="*/ 6 w 7"/>
              <a:gd name="T1" fmla="*/ 6 h 13"/>
              <a:gd name="T2" fmla="*/ 6 w 7"/>
              <a:gd name="T3" fmla="*/ 6 h 13"/>
              <a:gd name="T4" fmla="*/ 6 w 7"/>
              <a:gd name="T5" fmla="*/ 0 h 13"/>
              <a:gd name="T6" fmla="*/ 0 w 7"/>
              <a:gd name="T7" fmla="*/ 6 h 13"/>
              <a:gd name="T8" fmla="*/ 6 w 7"/>
              <a:gd name="T9" fmla="*/ 6 h 13"/>
            </a:gdLst>
            <a:ahLst/>
            <a:cxnLst>
              <a:cxn ang="0">
                <a:pos x="T0" y="T1"/>
              </a:cxn>
              <a:cxn ang="0">
                <a:pos x="T2" y="T3"/>
              </a:cxn>
              <a:cxn ang="0">
                <a:pos x="T4" y="T5"/>
              </a:cxn>
              <a:cxn ang="0">
                <a:pos x="T6" y="T7"/>
              </a:cxn>
              <a:cxn ang="0">
                <a:pos x="T8" y="T9"/>
              </a:cxn>
            </a:cxnLst>
            <a:rect l="0" t="0" r="r" b="b"/>
            <a:pathLst>
              <a:path w="7" h="13">
                <a:moveTo>
                  <a:pt x="6" y="6"/>
                </a:moveTo>
                <a:lnTo>
                  <a:pt x="6" y="6"/>
                </a:lnTo>
                <a:cubicBezTo>
                  <a:pt x="6" y="6"/>
                  <a:pt x="6" y="6"/>
                  <a:pt x="6" y="0"/>
                </a:cubicBezTo>
                <a:cubicBezTo>
                  <a:pt x="0" y="0"/>
                  <a:pt x="0" y="6"/>
                  <a:pt x="0" y="6"/>
                </a:cubicBezTo>
                <a:cubicBezTo>
                  <a:pt x="0" y="6"/>
                  <a:pt x="6" y="12"/>
                  <a:pt x="6"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2" name="Freeform 32">
            <a:extLst>
              <a:ext uri="{FF2B5EF4-FFF2-40B4-BE49-F238E27FC236}">
                <a16:creationId xmlns:a16="http://schemas.microsoft.com/office/drawing/2014/main" id="{12EA72C3-B8BD-422A-A7B0-22673A6572C7}"/>
              </a:ext>
            </a:extLst>
          </p:cNvPr>
          <p:cNvSpPr>
            <a:spLocks noChangeArrowheads="1"/>
          </p:cNvSpPr>
          <p:nvPr/>
        </p:nvSpPr>
        <p:spPr bwMode="auto">
          <a:xfrm>
            <a:off x="2736056" y="2524361"/>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3" name="Freeform 33">
            <a:extLst>
              <a:ext uri="{FF2B5EF4-FFF2-40B4-BE49-F238E27FC236}">
                <a16:creationId xmlns:a16="http://schemas.microsoft.com/office/drawing/2014/main" id="{D0D4B84C-10A1-4DCD-B0D8-9CE2CE436B61}"/>
              </a:ext>
            </a:extLst>
          </p:cNvPr>
          <p:cNvSpPr>
            <a:spLocks noChangeArrowheads="1"/>
          </p:cNvSpPr>
          <p:nvPr/>
        </p:nvSpPr>
        <p:spPr bwMode="auto">
          <a:xfrm>
            <a:off x="2736056" y="2523678"/>
            <a:ext cx="1368" cy="1368"/>
          </a:xfrm>
          <a:custGeom>
            <a:avLst/>
            <a:gdLst>
              <a:gd name="T0" fmla="*/ 6 w 7"/>
              <a:gd name="T1" fmla="*/ 6 h 7"/>
              <a:gd name="T2" fmla="*/ 6 w 7"/>
              <a:gd name="T3" fmla="*/ 6 h 7"/>
              <a:gd name="T4" fmla="*/ 6 w 7"/>
              <a:gd name="T5" fmla="*/ 0 h 7"/>
              <a:gd name="T6" fmla="*/ 6 w 7"/>
              <a:gd name="T7" fmla="*/ 6 h 7"/>
            </a:gdLst>
            <a:ahLst/>
            <a:cxnLst>
              <a:cxn ang="0">
                <a:pos x="T0" y="T1"/>
              </a:cxn>
              <a:cxn ang="0">
                <a:pos x="T2" y="T3"/>
              </a:cxn>
              <a:cxn ang="0">
                <a:pos x="T4" y="T5"/>
              </a:cxn>
              <a:cxn ang="0">
                <a:pos x="T6" y="T7"/>
              </a:cxn>
            </a:cxnLst>
            <a:rect l="0" t="0" r="r" b="b"/>
            <a:pathLst>
              <a:path w="7" h="7">
                <a:moveTo>
                  <a:pt x="6" y="6"/>
                </a:moveTo>
                <a:lnTo>
                  <a:pt x="6" y="6"/>
                </a:lnTo>
                <a:lnTo>
                  <a:pt x="6" y="0"/>
                </a:lnTo>
                <a:cubicBezTo>
                  <a:pt x="6" y="0"/>
                  <a:pt x="0" y="0"/>
                  <a:pt x="6"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4" name="Freeform 34">
            <a:extLst>
              <a:ext uri="{FF2B5EF4-FFF2-40B4-BE49-F238E27FC236}">
                <a16:creationId xmlns:a16="http://schemas.microsoft.com/office/drawing/2014/main" id="{5D313455-2A11-4F94-892B-FC9F3B5C7FAF}"/>
              </a:ext>
            </a:extLst>
          </p:cNvPr>
          <p:cNvSpPr>
            <a:spLocks noChangeArrowheads="1"/>
          </p:cNvSpPr>
          <p:nvPr/>
        </p:nvSpPr>
        <p:spPr bwMode="auto">
          <a:xfrm>
            <a:off x="2721693" y="2527782"/>
            <a:ext cx="2052" cy="1368"/>
          </a:xfrm>
          <a:custGeom>
            <a:avLst/>
            <a:gdLst>
              <a:gd name="T0" fmla="*/ 0 w 12"/>
              <a:gd name="T1" fmla="*/ 0 h 7"/>
              <a:gd name="T2" fmla="*/ 0 w 12"/>
              <a:gd name="T3" fmla="*/ 0 h 7"/>
              <a:gd name="T4" fmla="*/ 6 w 12"/>
              <a:gd name="T5" fmla="*/ 6 h 7"/>
              <a:gd name="T6" fmla="*/ 0 w 12"/>
              <a:gd name="T7" fmla="*/ 0 h 7"/>
            </a:gdLst>
            <a:ahLst/>
            <a:cxnLst>
              <a:cxn ang="0">
                <a:pos x="T0" y="T1"/>
              </a:cxn>
              <a:cxn ang="0">
                <a:pos x="T2" y="T3"/>
              </a:cxn>
              <a:cxn ang="0">
                <a:pos x="T4" y="T5"/>
              </a:cxn>
              <a:cxn ang="0">
                <a:pos x="T6" y="T7"/>
              </a:cxn>
            </a:cxnLst>
            <a:rect l="0" t="0" r="r" b="b"/>
            <a:pathLst>
              <a:path w="12" h="7">
                <a:moveTo>
                  <a:pt x="0" y="0"/>
                </a:moveTo>
                <a:lnTo>
                  <a:pt x="0" y="0"/>
                </a:lnTo>
                <a:cubicBezTo>
                  <a:pt x="0" y="6"/>
                  <a:pt x="6" y="6"/>
                  <a:pt x="6" y="6"/>
                </a:cubicBezTo>
                <a:cubicBezTo>
                  <a:pt x="11" y="0"/>
                  <a:pt x="6" y="0"/>
                  <a:pt x="0"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5" name="Freeform 35">
            <a:extLst>
              <a:ext uri="{FF2B5EF4-FFF2-40B4-BE49-F238E27FC236}">
                <a16:creationId xmlns:a16="http://schemas.microsoft.com/office/drawing/2014/main" id="{4D1515DD-3AA9-4BF7-BB5D-ACB1E51CD48B}"/>
              </a:ext>
            </a:extLst>
          </p:cNvPr>
          <p:cNvSpPr>
            <a:spLocks noChangeArrowheads="1"/>
          </p:cNvSpPr>
          <p:nvPr/>
        </p:nvSpPr>
        <p:spPr bwMode="auto">
          <a:xfrm>
            <a:off x="2638251" y="256334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6" name="Freeform 36">
            <a:extLst>
              <a:ext uri="{FF2B5EF4-FFF2-40B4-BE49-F238E27FC236}">
                <a16:creationId xmlns:a16="http://schemas.microsoft.com/office/drawing/2014/main" id="{25BF5859-E0DD-4232-8751-2E775AC1BF39}"/>
              </a:ext>
            </a:extLst>
          </p:cNvPr>
          <p:cNvSpPr>
            <a:spLocks noChangeArrowheads="1"/>
          </p:cNvSpPr>
          <p:nvPr/>
        </p:nvSpPr>
        <p:spPr bwMode="auto">
          <a:xfrm>
            <a:off x="2694335" y="2551721"/>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7" name="Freeform 37">
            <a:extLst>
              <a:ext uri="{FF2B5EF4-FFF2-40B4-BE49-F238E27FC236}">
                <a16:creationId xmlns:a16="http://schemas.microsoft.com/office/drawing/2014/main" id="{1650C895-AE8E-4D8D-8EAA-9BA7BA5388D8}"/>
              </a:ext>
            </a:extLst>
          </p:cNvPr>
          <p:cNvSpPr>
            <a:spLocks noChangeArrowheads="1"/>
          </p:cNvSpPr>
          <p:nvPr/>
        </p:nvSpPr>
        <p:spPr bwMode="auto">
          <a:xfrm>
            <a:off x="2694335" y="2531885"/>
            <a:ext cx="6840" cy="10944"/>
          </a:xfrm>
          <a:custGeom>
            <a:avLst/>
            <a:gdLst>
              <a:gd name="T0" fmla="*/ 42 w 43"/>
              <a:gd name="T1" fmla="*/ 0 h 72"/>
              <a:gd name="T2" fmla="*/ 42 w 43"/>
              <a:gd name="T3" fmla="*/ 0 h 72"/>
              <a:gd name="T4" fmla="*/ 24 w 43"/>
              <a:gd name="T5" fmla="*/ 29 h 72"/>
              <a:gd name="T6" fmla="*/ 24 w 43"/>
              <a:gd name="T7" fmla="*/ 41 h 72"/>
              <a:gd name="T8" fmla="*/ 18 w 43"/>
              <a:gd name="T9" fmla="*/ 59 h 72"/>
              <a:gd name="T10" fmla="*/ 0 w 43"/>
              <a:gd name="T11" fmla="*/ 47 h 72"/>
              <a:gd name="T12" fmla="*/ 6 w 43"/>
              <a:gd name="T13" fmla="*/ 59 h 72"/>
              <a:gd name="T14" fmla="*/ 6 w 43"/>
              <a:gd name="T15" fmla="*/ 65 h 72"/>
              <a:gd name="T16" fmla="*/ 12 w 43"/>
              <a:gd name="T17" fmla="*/ 65 h 72"/>
              <a:gd name="T18" fmla="*/ 18 w 43"/>
              <a:gd name="T19" fmla="*/ 65 h 72"/>
              <a:gd name="T20" fmla="*/ 30 w 43"/>
              <a:gd name="T21" fmla="*/ 65 h 72"/>
              <a:gd name="T22" fmla="*/ 36 w 43"/>
              <a:gd name="T23" fmla="*/ 41 h 72"/>
              <a:gd name="T24" fmla="*/ 42 w 43"/>
              <a:gd name="T25" fmla="*/ 47 h 72"/>
              <a:gd name="T26" fmla="*/ 42 w 43"/>
              <a:gd name="T27" fmla="*/ 29 h 72"/>
              <a:gd name="T28" fmla="*/ 30 w 43"/>
              <a:gd name="T29" fmla="*/ 24 h 72"/>
              <a:gd name="T30" fmla="*/ 42 w 43"/>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72">
                <a:moveTo>
                  <a:pt x="42" y="0"/>
                </a:moveTo>
                <a:lnTo>
                  <a:pt x="42" y="0"/>
                </a:lnTo>
                <a:cubicBezTo>
                  <a:pt x="36" y="12"/>
                  <a:pt x="24" y="18"/>
                  <a:pt x="24" y="29"/>
                </a:cubicBezTo>
                <a:cubicBezTo>
                  <a:pt x="24" y="35"/>
                  <a:pt x="24" y="35"/>
                  <a:pt x="24" y="41"/>
                </a:cubicBezTo>
                <a:cubicBezTo>
                  <a:pt x="24" y="47"/>
                  <a:pt x="24" y="53"/>
                  <a:pt x="18" y="59"/>
                </a:cubicBezTo>
                <a:cubicBezTo>
                  <a:pt x="6" y="71"/>
                  <a:pt x="6" y="47"/>
                  <a:pt x="0" y="47"/>
                </a:cubicBezTo>
                <a:cubicBezTo>
                  <a:pt x="0" y="53"/>
                  <a:pt x="6" y="59"/>
                  <a:pt x="6" y="59"/>
                </a:cubicBezTo>
                <a:lnTo>
                  <a:pt x="6" y="65"/>
                </a:lnTo>
                <a:lnTo>
                  <a:pt x="12" y="65"/>
                </a:lnTo>
                <a:lnTo>
                  <a:pt x="18" y="65"/>
                </a:lnTo>
                <a:cubicBezTo>
                  <a:pt x="24" y="65"/>
                  <a:pt x="24" y="65"/>
                  <a:pt x="30" y="65"/>
                </a:cubicBezTo>
                <a:cubicBezTo>
                  <a:pt x="36" y="59"/>
                  <a:pt x="36" y="47"/>
                  <a:pt x="36" y="41"/>
                </a:cubicBezTo>
                <a:cubicBezTo>
                  <a:pt x="42" y="41"/>
                  <a:pt x="36" y="47"/>
                  <a:pt x="42" y="47"/>
                </a:cubicBezTo>
                <a:cubicBezTo>
                  <a:pt x="42" y="41"/>
                  <a:pt x="42" y="35"/>
                  <a:pt x="42" y="29"/>
                </a:cubicBezTo>
                <a:cubicBezTo>
                  <a:pt x="36" y="29"/>
                  <a:pt x="36" y="29"/>
                  <a:pt x="30" y="24"/>
                </a:cubicBezTo>
                <a:cubicBezTo>
                  <a:pt x="30" y="12"/>
                  <a:pt x="42" y="12"/>
                  <a:pt x="42"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8" name="Freeform 38">
            <a:extLst>
              <a:ext uri="{FF2B5EF4-FFF2-40B4-BE49-F238E27FC236}">
                <a16:creationId xmlns:a16="http://schemas.microsoft.com/office/drawing/2014/main" id="{80783980-D156-454A-A0A0-A00251B2C2D1}"/>
              </a:ext>
            </a:extLst>
          </p:cNvPr>
          <p:cNvSpPr>
            <a:spLocks noChangeArrowheads="1"/>
          </p:cNvSpPr>
          <p:nvPr/>
        </p:nvSpPr>
        <p:spPr bwMode="auto">
          <a:xfrm>
            <a:off x="2664926" y="2542829"/>
            <a:ext cx="1368" cy="684"/>
          </a:xfrm>
          <a:custGeom>
            <a:avLst/>
            <a:gdLst>
              <a:gd name="T0" fmla="*/ 6 w 7"/>
              <a:gd name="T1" fmla="*/ 0 h 6"/>
              <a:gd name="T2" fmla="*/ 6 w 7"/>
              <a:gd name="T3" fmla="*/ 0 h 6"/>
              <a:gd name="T4" fmla="*/ 6 w 7"/>
              <a:gd name="T5" fmla="*/ 5 h 6"/>
              <a:gd name="T6" fmla="*/ 6 w 7"/>
              <a:gd name="T7" fmla="*/ 0 h 6"/>
            </a:gdLst>
            <a:ahLst/>
            <a:cxnLst>
              <a:cxn ang="0">
                <a:pos x="T0" y="T1"/>
              </a:cxn>
              <a:cxn ang="0">
                <a:pos x="T2" y="T3"/>
              </a:cxn>
              <a:cxn ang="0">
                <a:pos x="T4" y="T5"/>
              </a:cxn>
              <a:cxn ang="0">
                <a:pos x="T6" y="T7"/>
              </a:cxn>
            </a:cxnLst>
            <a:rect l="0" t="0" r="r" b="b"/>
            <a:pathLst>
              <a:path w="7" h="6">
                <a:moveTo>
                  <a:pt x="6" y="0"/>
                </a:moveTo>
                <a:lnTo>
                  <a:pt x="6" y="0"/>
                </a:lnTo>
                <a:cubicBezTo>
                  <a:pt x="6" y="0"/>
                  <a:pt x="0" y="0"/>
                  <a:pt x="6" y="5"/>
                </a:cubicBezTo>
                <a:lnTo>
                  <a:pt x="6"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9" name="Freeform 39">
            <a:extLst>
              <a:ext uri="{FF2B5EF4-FFF2-40B4-BE49-F238E27FC236}">
                <a16:creationId xmlns:a16="http://schemas.microsoft.com/office/drawing/2014/main" id="{F7E06EF2-930A-4273-9FB1-EDE24A82568D}"/>
              </a:ext>
            </a:extLst>
          </p:cNvPr>
          <p:cNvSpPr>
            <a:spLocks noChangeArrowheads="1"/>
          </p:cNvSpPr>
          <p:nvPr/>
        </p:nvSpPr>
        <p:spPr bwMode="auto">
          <a:xfrm>
            <a:off x="2742212" y="2567453"/>
            <a:ext cx="2052" cy="2736"/>
          </a:xfrm>
          <a:custGeom>
            <a:avLst/>
            <a:gdLst>
              <a:gd name="T0" fmla="*/ 0 w 12"/>
              <a:gd name="T1" fmla="*/ 6 h 18"/>
              <a:gd name="T2" fmla="*/ 0 w 12"/>
              <a:gd name="T3" fmla="*/ 6 h 18"/>
              <a:gd name="T4" fmla="*/ 5 w 12"/>
              <a:gd name="T5" fmla="*/ 17 h 18"/>
              <a:gd name="T6" fmla="*/ 11 w 12"/>
              <a:gd name="T7" fmla="*/ 17 h 18"/>
              <a:gd name="T8" fmla="*/ 11 w 12"/>
              <a:gd name="T9" fmla="*/ 6 h 18"/>
              <a:gd name="T10" fmla="*/ 0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0" y="6"/>
                </a:moveTo>
                <a:lnTo>
                  <a:pt x="0" y="6"/>
                </a:lnTo>
                <a:cubicBezTo>
                  <a:pt x="0" y="11"/>
                  <a:pt x="5" y="11"/>
                  <a:pt x="5" y="17"/>
                </a:cubicBezTo>
                <a:lnTo>
                  <a:pt x="11" y="17"/>
                </a:lnTo>
                <a:cubicBezTo>
                  <a:pt x="11" y="11"/>
                  <a:pt x="5" y="11"/>
                  <a:pt x="11" y="6"/>
                </a:cubicBezTo>
                <a:cubicBezTo>
                  <a:pt x="5" y="11"/>
                  <a:pt x="5" y="0"/>
                  <a:pt x="0"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0" name="Freeform 40">
            <a:extLst>
              <a:ext uri="{FF2B5EF4-FFF2-40B4-BE49-F238E27FC236}">
                <a16:creationId xmlns:a16="http://schemas.microsoft.com/office/drawing/2014/main" id="{991F214A-494A-4187-84F9-03A94066241B}"/>
              </a:ext>
            </a:extLst>
          </p:cNvPr>
          <p:cNvSpPr>
            <a:spLocks noChangeArrowheads="1"/>
          </p:cNvSpPr>
          <p:nvPr/>
        </p:nvSpPr>
        <p:spPr bwMode="auto">
          <a:xfrm>
            <a:off x="2705278" y="2530517"/>
            <a:ext cx="2736" cy="2736"/>
          </a:xfrm>
          <a:custGeom>
            <a:avLst/>
            <a:gdLst>
              <a:gd name="T0" fmla="*/ 0 w 19"/>
              <a:gd name="T1" fmla="*/ 0 h 19"/>
              <a:gd name="T2" fmla="*/ 0 w 19"/>
              <a:gd name="T3" fmla="*/ 0 h 19"/>
              <a:gd name="T4" fmla="*/ 6 w 19"/>
              <a:gd name="T5" fmla="*/ 12 h 19"/>
              <a:gd name="T6" fmla="*/ 12 w 19"/>
              <a:gd name="T7" fmla="*/ 6 h 19"/>
              <a:gd name="T8" fmla="*/ 18 w 19"/>
              <a:gd name="T9" fmla="*/ 0 h 19"/>
              <a:gd name="T10" fmla="*/ 0 w 19"/>
              <a:gd name="T11" fmla="*/ 0 h 19"/>
            </a:gdLst>
            <a:ahLst/>
            <a:cxnLst>
              <a:cxn ang="0">
                <a:pos x="T0" y="T1"/>
              </a:cxn>
              <a:cxn ang="0">
                <a:pos x="T2" y="T3"/>
              </a:cxn>
              <a:cxn ang="0">
                <a:pos x="T4" y="T5"/>
              </a:cxn>
              <a:cxn ang="0">
                <a:pos x="T6" y="T7"/>
              </a:cxn>
              <a:cxn ang="0">
                <a:pos x="T8" y="T9"/>
              </a:cxn>
              <a:cxn ang="0">
                <a:pos x="T10" y="T11"/>
              </a:cxn>
            </a:cxnLst>
            <a:rect l="0" t="0" r="r" b="b"/>
            <a:pathLst>
              <a:path w="19" h="19">
                <a:moveTo>
                  <a:pt x="0" y="0"/>
                </a:moveTo>
                <a:lnTo>
                  <a:pt x="0" y="0"/>
                </a:lnTo>
                <a:cubicBezTo>
                  <a:pt x="0" y="0"/>
                  <a:pt x="0" y="18"/>
                  <a:pt x="6" y="12"/>
                </a:cubicBezTo>
                <a:cubicBezTo>
                  <a:pt x="12" y="12"/>
                  <a:pt x="6" y="12"/>
                  <a:pt x="12" y="6"/>
                </a:cubicBezTo>
                <a:cubicBezTo>
                  <a:pt x="12" y="6"/>
                  <a:pt x="18" y="6"/>
                  <a:pt x="18" y="0"/>
                </a:cubicBezTo>
                <a:cubicBezTo>
                  <a:pt x="12" y="0"/>
                  <a:pt x="6" y="0"/>
                  <a:pt x="0"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1" name="Freeform 41">
            <a:extLst>
              <a:ext uri="{FF2B5EF4-FFF2-40B4-BE49-F238E27FC236}">
                <a16:creationId xmlns:a16="http://schemas.microsoft.com/office/drawing/2014/main" id="{E4E56DDB-A614-4A19-919C-A03907640C42}"/>
              </a:ext>
            </a:extLst>
          </p:cNvPr>
          <p:cNvSpPr>
            <a:spLocks noChangeArrowheads="1"/>
          </p:cNvSpPr>
          <p:nvPr/>
        </p:nvSpPr>
        <p:spPr bwMode="auto">
          <a:xfrm>
            <a:off x="2702542" y="2527097"/>
            <a:ext cx="1368" cy="684"/>
          </a:xfrm>
          <a:custGeom>
            <a:avLst/>
            <a:gdLst>
              <a:gd name="T0" fmla="*/ 6 w 7"/>
              <a:gd name="T1" fmla="*/ 5 h 6"/>
              <a:gd name="T2" fmla="*/ 6 w 7"/>
              <a:gd name="T3" fmla="*/ 5 h 6"/>
              <a:gd name="T4" fmla="*/ 6 w 7"/>
              <a:gd name="T5" fmla="*/ 0 h 6"/>
              <a:gd name="T6" fmla="*/ 6 w 7"/>
              <a:gd name="T7" fmla="*/ 5 h 6"/>
            </a:gdLst>
            <a:ahLst/>
            <a:cxnLst>
              <a:cxn ang="0">
                <a:pos x="T0" y="T1"/>
              </a:cxn>
              <a:cxn ang="0">
                <a:pos x="T2" y="T3"/>
              </a:cxn>
              <a:cxn ang="0">
                <a:pos x="T4" y="T5"/>
              </a:cxn>
              <a:cxn ang="0">
                <a:pos x="T6" y="T7"/>
              </a:cxn>
            </a:cxnLst>
            <a:rect l="0" t="0" r="r" b="b"/>
            <a:pathLst>
              <a:path w="7" h="6">
                <a:moveTo>
                  <a:pt x="6" y="5"/>
                </a:moveTo>
                <a:lnTo>
                  <a:pt x="6" y="5"/>
                </a:lnTo>
                <a:lnTo>
                  <a:pt x="6" y="0"/>
                </a:lnTo>
                <a:cubicBezTo>
                  <a:pt x="6" y="0"/>
                  <a:pt x="0" y="0"/>
                  <a:pt x="6" y="5"/>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2" name="Freeform 42">
            <a:extLst>
              <a:ext uri="{FF2B5EF4-FFF2-40B4-BE49-F238E27FC236}">
                <a16:creationId xmlns:a16="http://schemas.microsoft.com/office/drawing/2014/main" id="{99CA3966-7C30-4B70-AF26-61A169BE497D}"/>
              </a:ext>
            </a:extLst>
          </p:cNvPr>
          <p:cNvSpPr>
            <a:spLocks noChangeArrowheads="1"/>
          </p:cNvSpPr>
          <p:nvPr/>
        </p:nvSpPr>
        <p:spPr bwMode="auto">
          <a:xfrm>
            <a:off x="2706646" y="256334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3" name="Freeform 43">
            <a:extLst>
              <a:ext uri="{FF2B5EF4-FFF2-40B4-BE49-F238E27FC236}">
                <a16:creationId xmlns:a16="http://schemas.microsoft.com/office/drawing/2014/main" id="{B45028BB-576E-4390-8700-5C7BFF4CCA79}"/>
              </a:ext>
            </a:extLst>
          </p:cNvPr>
          <p:cNvSpPr>
            <a:spLocks noChangeArrowheads="1"/>
          </p:cNvSpPr>
          <p:nvPr/>
        </p:nvSpPr>
        <p:spPr bwMode="auto">
          <a:xfrm>
            <a:off x="2706646" y="253256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4" name="Freeform 44">
            <a:extLst>
              <a:ext uri="{FF2B5EF4-FFF2-40B4-BE49-F238E27FC236}">
                <a16:creationId xmlns:a16="http://schemas.microsoft.com/office/drawing/2014/main" id="{2B384243-B949-49E7-9874-E670B9859E5E}"/>
              </a:ext>
            </a:extLst>
          </p:cNvPr>
          <p:cNvSpPr>
            <a:spLocks noChangeArrowheads="1"/>
          </p:cNvSpPr>
          <p:nvPr/>
        </p:nvSpPr>
        <p:spPr bwMode="auto">
          <a:xfrm>
            <a:off x="2721693" y="2527782"/>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5" name="Freeform 45">
            <a:extLst>
              <a:ext uri="{FF2B5EF4-FFF2-40B4-BE49-F238E27FC236}">
                <a16:creationId xmlns:a16="http://schemas.microsoft.com/office/drawing/2014/main" id="{5CB030DE-0840-4F5A-A11B-BF5E58F3EC24}"/>
              </a:ext>
            </a:extLst>
          </p:cNvPr>
          <p:cNvSpPr>
            <a:spLocks noChangeArrowheads="1"/>
          </p:cNvSpPr>
          <p:nvPr/>
        </p:nvSpPr>
        <p:spPr bwMode="auto">
          <a:xfrm>
            <a:off x="2701859" y="2535990"/>
            <a:ext cx="684" cy="1368"/>
          </a:xfrm>
          <a:custGeom>
            <a:avLst/>
            <a:gdLst>
              <a:gd name="T0" fmla="*/ 0 w 6"/>
              <a:gd name="T1" fmla="*/ 6 h 7"/>
              <a:gd name="T2" fmla="*/ 0 w 6"/>
              <a:gd name="T3" fmla="*/ 6 h 7"/>
              <a:gd name="T4" fmla="*/ 5 w 6"/>
              <a:gd name="T5" fmla="*/ 0 h 7"/>
              <a:gd name="T6" fmla="*/ 0 w 6"/>
              <a:gd name="T7" fmla="*/ 6 h 7"/>
            </a:gdLst>
            <a:ahLst/>
            <a:cxnLst>
              <a:cxn ang="0">
                <a:pos x="T0" y="T1"/>
              </a:cxn>
              <a:cxn ang="0">
                <a:pos x="T2" y="T3"/>
              </a:cxn>
              <a:cxn ang="0">
                <a:pos x="T4" y="T5"/>
              </a:cxn>
              <a:cxn ang="0">
                <a:pos x="T6" y="T7"/>
              </a:cxn>
            </a:cxnLst>
            <a:rect l="0" t="0" r="r" b="b"/>
            <a:pathLst>
              <a:path w="6" h="7">
                <a:moveTo>
                  <a:pt x="0" y="6"/>
                </a:moveTo>
                <a:lnTo>
                  <a:pt x="0" y="6"/>
                </a:lnTo>
                <a:cubicBezTo>
                  <a:pt x="0" y="6"/>
                  <a:pt x="5" y="6"/>
                  <a:pt x="5" y="0"/>
                </a:cubicBezTo>
                <a:cubicBezTo>
                  <a:pt x="5" y="6"/>
                  <a:pt x="0" y="0"/>
                  <a:pt x="0"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6" name="Freeform 46">
            <a:extLst>
              <a:ext uri="{FF2B5EF4-FFF2-40B4-BE49-F238E27FC236}">
                <a16:creationId xmlns:a16="http://schemas.microsoft.com/office/drawing/2014/main" id="{3756DAA7-0EDA-4964-94B6-B26FF4C0DB28}"/>
              </a:ext>
            </a:extLst>
          </p:cNvPr>
          <p:cNvSpPr>
            <a:spLocks noChangeArrowheads="1"/>
          </p:cNvSpPr>
          <p:nvPr/>
        </p:nvSpPr>
        <p:spPr bwMode="auto">
          <a:xfrm>
            <a:off x="2736740" y="2523678"/>
            <a:ext cx="1368" cy="684"/>
          </a:xfrm>
          <a:custGeom>
            <a:avLst/>
            <a:gdLst>
              <a:gd name="T0" fmla="*/ 0 w 7"/>
              <a:gd name="T1" fmla="*/ 0 h 1"/>
              <a:gd name="T2" fmla="*/ 0 w 7"/>
              <a:gd name="T3" fmla="*/ 0 h 1"/>
            </a:gdLst>
            <a:ahLst/>
            <a:cxnLst>
              <a:cxn ang="0">
                <a:pos x="T0" y="T1"/>
              </a:cxn>
              <a:cxn ang="0">
                <a:pos x="T2" y="T3"/>
              </a:cxn>
            </a:cxnLst>
            <a:rect l="0" t="0" r="r" b="b"/>
            <a:pathLst>
              <a:path w="7" h="1">
                <a:moveTo>
                  <a:pt x="0" y="0"/>
                </a:moveTo>
                <a:cubicBezTo>
                  <a:pt x="0" y="0"/>
                  <a:pt x="6" y="0"/>
                  <a:pt x="0"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7" name="Freeform 47">
            <a:extLst>
              <a:ext uri="{FF2B5EF4-FFF2-40B4-BE49-F238E27FC236}">
                <a16:creationId xmlns:a16="http://schemas.microsoft.com/office/drawing/2014/main" id="{28A96012-384C-45A5-A17B-30E73619AE19}"/>
              </a:ext>
            </a:extLst>
          </p:cNvPr>
          <p:cNvSpPr>
            <a:spLocks noChangeArrowheads="1"/>
          </p:cNvSpPr>
          <p:nvPr/>
        </p:nvSpPr>
        <p:spPr bwMode="auto">
          <a:xfrm>
            <a:off x="2680656" y="2513418"/>
            <a:ext cx="4104" cy="2052"/>
          </a:xfrm>
          <a:custGeom>
            <a:avLst/>
            <a:gdLst>
              <a:gd name="T0" fmla="*/ 18 w 25"/>
              <a:gd name="T1" fmla="*/ 12 h 13"/>
              <a:gd name="T2" fmla="*/ 18 w 25"/>
              <a:gd name="T3" fmla="*/ 12 h 13"/>
              <a:gd name="T4" fmla="*/ 24 w 25"/>
              <a:gd name="T5" fmla="*/ 0 h 13"/>
              <a:gd name="T6" fmla="*/ 0 w 25"/>
              <a:gd name="T7" fmla="*/ 6 h 13"/>
              <a:gd name="T8" fmla="*/ 18 w 25"/>
              <a:gd name="T9" fmla="*/ 12 h 13"/>
            </a:gdLst>
            <a:ahLst/>
            <a:cxnLst>
              <a:cxn ang="0">
                <a:pos x="T0" y="T1"/>
              </a:cxn>
              <a:cxn ang="0">
                <a:pos x="T2" y="T3"/>
              </a:cxn>
              <a:cxn ang="0">
                <a:pos x="T4" y="T5"/>
              </a:cxn>
              <a:cxn ang="0">
                <a:pos x="T6" y="T7"/>
              </a:cxn>
              <a:cxn ang="0">
                <a:pos x="T8" y="T9"/>
              </a:cxn>
            </a:cxnLst>
            <a:rect l="0" t="0" r="r" b="b"/>
            <a:pathLst>
              <a:path w="25" h="13">
                <a:moveTo>
                  <a:pt x="18" y="12"/>
                </a:moveTo>
                <a:lnTo>
                  <a:pt x="18" y="12"/>
                </a:lnTo>
                <a:cubicBezTo>
                  <a:pt x="24" y="6"/>
                  <a:pt x="24" y="6"/>
                  <a:pt x="24" y="0"/>
                </a:cubicBezTo>
                <a:cubicBezTo>
                  <a:pt x="18" y="0"/>
                  <a:pt x="6" y="0"/>
                  <a:pt x="0" y="6"/>
                </a:cubicBezTo>
                <a:cubicBezTo>
                  <a:pt x="6" y="6"/>
                  <a:pt x="12" y="6"/>
                  <a:pt x="18" y="12"/>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8" name="Freeform 48">
            <a:extLst>
              <a:ext uri="{FF2B5EF4-FFF2-40B4-BE49-F238E27FC236}">
                <a16:creationId xmlns:a16="http://schemas.microsoft.com/office/drawing/2014/main" id="{5C332E9A-C986-40C4-BDE8-39F4D7C1A97C}"/>
              </a:ext>
            </a:extLst>
          </p:cNvPr>
          <p:cNvSpPr>
            <a:spLocks noChangeArrowheads="1"/>
          </p:cNvSpPr>
          <p:nvPr/>
        </p:nvSpPr>
        <p:spPr bwMode="auto">
          <a:xfrm>
            <a:off x="2682024" y="2524361"/>
            <a:ext cx="1368" cy="1368"/>
          </a:xfrm>
          <a:custGeom>
            <a:avLst/>
            <a:gdLst>
              <a:gd name="T0" fmla="*/ 0 w 7"/>
              <a:gd name="T1" fmla="*/ 6 h 7"/>
              <a:gd name="T2" fmla="*/ 0 w 7"/>
              <a:gd name="T3" fmla="*/ 6 h 7"/>
              <a:gd name="T4" fmla="*/ 6 w 7"/>
              <a:gd name="T5" fmla="*/ 0 h 7"/>
              <a:gd name="T6" fmla="*/ 0 w 7"/>
              <a:gd name="T7" fmla="*/ 6 h 7"/>
            </a:gdLst>
            <a:ahLst/>
            <a:cxnLst>
              <a:cxn ang="0">
                <a:pos x="T0" y="T1"/>
              </a:cxn>
              <a:cxn ang="0">
                <a:pos x="T2" y="T3"/>
              </a:cxn>
              <a:cxn ang="0">
                <a:pos x="T4" y="T5"/>
              </a:cxn>
              <a:cxn ang="0">
                <a:pos x="T6" y="T7"/>
              </a:cxn>
            </a:cxnLst>
            <a:rect l="0" t="0" r="r" b="b"/>
            <a:pathLst>
              <a:path w="7" h="7">
                <a:moveTo>
                  <a:pt x="0" y="6"/>
                </a:moveTo>
                <a:lnTo>
                  <a:pt x="0" y="6"/>
                </a:lnTo>
                <a:cubicBezTo>
                  <a:pt x="6" y="6"/>
                  <a:pt x="6" y="0"/>
                  <a:pt x="6" y="0"/>
                </a:cubicBezTo>
                <a:cubicBezTo>
                  <a:pt x="0" y="0"/>
                  <a:pt x="0" y="6"/>
                  <a:pt x="0"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9" name="Freeform 49">
            <a:extLst>
              <a:ext uri="{FF2B5EF4-FFF2-40B4-BE49-F238E27FC236}">
                <a16:creationId xmlns:a16="http://schemas.microsoft.com/office/drawing/2014/main" id="{4134F8ED-0854-4C6E-9946-544D8FFDD926}"/>
              </a:ext>
            </a:extLst>
          </p:cNvPr>
          <p:cNvSpPr>
            <a:spLocks noChangeArrowheads="1"/>
          </p:cNvSpPr>
          <p:nvPr/>
        </p:nvSpPr>
        <p:spPr bwMode="auto">
          <a:xfrm>
            <a:off x="2637567" y="2561981"/>
            <a:ext cx="1368" cy="2052"/>
          </a:xfrm>
          <a:custGeom>
            <a:avLst/>
            <a:gdLst>
              <a:gd name="T0" fmla="*/ 6 w 7"/>
              <a:gd name="T1" fmla="*/ 6 h 13"/>
              <a:gd name="T2" fmla="*/ 6 w 7"/>
              <a:gd name="T3" fmla="*/ 6 h 13"/>
              <a:gd name="T4" fmla="*/ 0 w 7"/>
              <a:gd name="T5" fmla="*/ 0 h 13"/>
              <a:gd name="T6" fmla="*/ 6 w 7"/>
              <a:gd name="T7" fmla="*/ 6 h 13"/>
            </a:gdLst>
            <a:ahLst/>
            <a:cxnLst>
              <a:cxn ang="0">
                <a:pos x="T0" y="T1"/>
              </a:cxn>
              <a:cxn ang="0">
                <a:pos x="T2" y="T3"/>
              </a:cxn>
              <a:cxn ang="0">
                <a:pos x="T4" y="T5"/>
              </a:cxn>
              <a:cxn ang="0">
                <a:pos x="T6" y="T7"/>
              </a:cxn>
            </a:cxnLst>
            <a:rect l="0" t="0" r="r" b="b"/>
            <a:pathLst>
              <a:path w="7" h="13">
                <a:moveTo>
                  <a:pt x="6" y="6"/>
                </a:moveTo>
                <a:lnTo>
                  <a:pt x="6" y="6"/>
                </a:lnTo>
                <a:cubicBezTo>
                  <a:pt x="0" y="6"/>
                  <a:pt x="0" y="0"/>
                  <a:pt x="0" y="0"/>
                </a:cubicBezTo>
                <a:cubicBezTo>
                  <a:pt x="0" y="6"/>
                  <a:pt x="6" y="12"/>
                  <a:pt x="6"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0" name="Freeform 50">
            <a:extLst>
              <a:ext uri="{FF2B5EF4-FFF2-40B4-BE49-F238E27FC236}">
                <a16:creationId xmlns:a16="http://schemas.microsoft.com/office/drawing/2014/main" id="{99523FFA-6732-47F2-9197-CCC2440EECAB}"/>
              </a:ext>
            </a:extLst>
          </p:cNvPr>
          <p:cNvSpPr>
            <a:spLocks noChangeArrowheads="1"/>
          </p:cNvSpPr>
          <p:nvPr/>
        </p:nvSpPr>
        <p:spPr bwMode="auto">
          <a:xfrm>
            <a:off x="2637567" y="2560613"/>
            <a:ext cx="684" cy="1368"/>
          </a:xfrm>
          <a:custGeom>
            <a:avLst/>
            <a:gdLst>
              <a:gd name="T0" fmla="*/ 0 w 1"/>
              <a:gd name="T1" fmla="*/ 0 h 7"/>
              <a:gd name="T2" fmla="*/ 0 w 1"/>
              <a:gd name="T3" fmla="*/ 0 h 7"/>
            </a:gdLst>
            <a:ahLst/>
            <a:cxnLst>
              <a:cxn ang="0">
                <a:pos x="T0" y="T1"/>
              </a:cxn>
              <a:cxn ang="0">
                <a:pos x="T2" y="T3"/>
              </a:cxn>
            </a:cxnLst>
            <a:rect l="0" t="0" r="r" b="b"/>
            <a:pathLst>
              <a:path w="1" h="7">
                <a:moveTo>
                  <a:pt x="0" y="0"/>
                </a:moveTo>
                <a:cubicBezTo>
                  <a:pt x="0" y="0"/>
                  <a:pt x="0" y="6"/>
                  <a:pt x="0"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1" name="Freeform 51">
            <a:extLst>
              <a:ext uri="{FF2B5EF4-FFF2-40B4-BE49-F238E27FC236}">
                <a16:creationId xmlns:a16="http://schemas.microsoft.com/office/drawing/2014/main" id="{68B2126C-0C0F-49BE-AEBE-05827640093E}"/>
              </a:ext>
            </a:extLst>
          </p:cNvPr>
          <p:cNvSpPr>
            <a:spLocks noChangeArrowheads="1"/>
          </p:cNvSpPr>
          <p:nvPr/>
        </p:nvSpPr>
        <p:spPr bwMode="auto">
          <a:xfrm>
            <a:off x="2511720" y="4200833"/>
            <a:ext cx="387800" cy="387141"/>
          </a:xfrm>
          <a:custGeom>
            <a:avLst/>
            <a:gdLst>
              <a:gd name="T0" fmla="*/ 2501 w 2502"/>
              <a:gd name="T1" fmla="*/ 1249 h 2498"/>
              <a:gd name="T2" fmla="*/ 2501 w 2502"/>
              <a:gd name="T3" fmla="*/ 1249 h 2498"/>
              <a:gd name="T4" fmla="*/ 1248 w 2502"/>
              <a:gd name="T5" fmla="*/ 0 h 2498"/>
              <a:gd name="T6" fmla="*/ 0 w 2502"/>
              <a:gd name="T7" fmla="*/ 1249 h 2498"/>
              <a:gd name="T8" fmla="*/ 1248 w 2502"/>
              <a:gd name="T9" fmla="*/ 2497 h 2498"/>
              <a:gd name="T10" fmla="*/ 2501 w 2502"/>
              <a:gd name="T11" fmla="*/ 1249 h 2498"/>
            </a:gdLst>
            <a:ahLst/>
            <a:cxnLst>
              <a:cxn ang="0">
                <a:pos x="T0" y="T1"/>
              </a:cxn>
              <a:cxn ang="0">
                <a:pos x="T2" y="T3"/>
              </a:cxn>
              <a:cxn ang="0">
                <a:pos x="T4" y="T5"/>
              </a:cxn>
              <a:cxn ang="0">
                <a:pos x="T6" y="T7"/>
              </a:cxn>
              <a:cxn ang="0">
                <a:pos x="T8" y="T9"/>
              </a:cxn>
              <a:cxn ang="0">
                <a:pos x="T10" y="T11"/>
              </a:cxn>
            </a:cxnLst>
            <a:rect l="0" t="0" r="r" b="b"/>
            <a:pathLst>
              <a:path w="2502" h="2498">
                <a:moveTo>
                  <a:pt x="2501" y="1249"/>
                </a:moveTo>
                <a:lnTo>
                  <a:pt x="2501" y="1249"/>
                </a:lnTo>
                <a:cubicBezTo>
                  <a:pt x="2501" y="560"/>
                  <a:pt x="1942" y="0"/>
                  <a:pt x="1248" y="0"/>
                </a:cubicBezTo>
                <a:cubicBezTo>
                  <a:pt x="559" y="0"/>
                  <a:pt x="0" y="560"/>
                  <a:pt x="0" y="1249"/>
                </a:cubicBezTo>
                <a:cubicBezTo>
                  <a:pt x="0" y="1937"/>
                  <a:pt x="559" y="2497"/>
                  <a:pt x="1248" y="2497"/>
                </a:cubicBezTo>
                <a:cubicBezTo>
                  <a:pt x="1942" y="2497"/>
                  <a:pt x="2501" y="1937"/>
                  <a:pt x="2501" y="1249"/>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32" name="Freeform 52">
            <a:extLst>
              <a:ext uri="{FF2B5EF4-FFF2-40B4-BE49-F238E27FC236}">
                <a16:creationId xmlns:a16="http://schemas.microsoft.com/office/drawing/2014/main" id="{9C0C0AA2-8A23-4261-9F4E-0FF74EF87128}"/>
              </a:ext>
            </a:extLst>
          </p:cNvPr>
          <p:cNvSpPr>
            <a:spLocks noChangeArrowheads="1"/>
          </p:cNvSpPr>
          <p:nvPr/>
        </p:nvSpPr>
        <p:spPr bwMode="auto">
          <a:xfrm>
            <a:off x="2602686" y="4391667"/>
            <a:ext cx="209289" cy="88919"/>
          </a:xfrm>
          <a:custGeom>
            <a:avLst/>
            <a:gdLst>
              <a:gd name="T0" fmla="*/ 1272 w 1349"/>
              <a:gd name="T1" fmla="*/ 65 h 572"/>
              <a:gd name="T2" fmla="*/ 1272 w 1349"/>
              <a:gd name="T3" fmla="*/ 65 h 572"/>
              <a:gd name="T4" fmla="*/ 666 w 1349"/>
              <a:gd name="T5" fmla="*/ 0 h 572"/>
              <a:gd name="T6" fmla="*/ 0 w 1349"/>
              <a:gd name="T7" fmla="*/ 88 h 572"/>
              <a:gd name="T8" fmla="*/ 0 w 1349"/>
              <a:gd name="T9" fmla="*/ 571 h 572"/>
              <a:gd name="T10" fmla="*/ 672 w 1349"/>
              <a:gd name="T11" fmla="*/ 483 h 572"/>
              <a:gd name="T12" fmla="*/ 672 w 1349"/>
              <a:gd name="T13" fmla="*/ 483 h 572"/>
              <a:gd name="T14" fmla="*/ 1236 w 1349"/>
              <a:gd name="T15" fmla="*/ 547 h 572"/>
              <a:gd name="T16" fmla="*/ 1348 w 1349"/>
              <a:gd name="T17" fmla="*/ 571 h 572"/>
              <a:gd name="T18" fmla="*/ 1348 w 1349"/>
              <a:gd name="T19" fmla="*/ 571 h 572"/>
              <a:gd name="T20" fmla="*/ 1348 w 1349"/>
              <a:gd name="T21" fmla="*/ 88 h 572"/>
              <a:gd name="T22" fmla="*/ 1348 w 1349"/>
              <a:gd name="T23" fmla="*/ 88 h 572"/>
              <a:gd name="T24" fmla="*/ 1272 w 1349"/>
              <a:gd name="T25"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9" h="572">
                <a:moveTo>
                  <a:pt x="1272" y="65"/>
                </a:moveTo>
                <a:lnTo>
                  <a:pt x="1272" y="65"/>
                </a:lnTo>
                <a:cubicBezTo>
                  <a:pt x="1171" y="41"/>
                  <a:pt x="959" y="0"/>
                  <a:pt x="666" y="0"/>
                </a:cubicBezTo>
                <a:cubicBezTo>
                  <a:pt x="236" y="0"/>
                  <a:pt x="0" y="88"/>
                  <a:pt x="0" y="88"/>
                </a:cubicBezTo>
                <a:cubicBezTo>
                  <a:pt x="0" y="571"/>
                  <a:pt x="0" y="571"/>
                  <a:pt x="0" y="571"/>
                </a:cubicBezTo>
                <a:cubicBezTo>
                  <a:pt x="0" y="571"/>
                  <a:pt x="324" y="483"/>
                  <a:pt x="672" y="483"/>
                </a:cubicBezTo>
                <a:lnTo>
                  <a:pt x="672" y="483"/>
                </a:lnTo>
                <a:cubicBezTo>
                  <a:pt x="895" y="483"/>
                  <a:pt x="1112" y="524"/>
                  <a:pt x="1236" y="547"/>
                </a:cubicBezTo>
                <a:cubicBezTo>
                  <a:pt x="1307" y="559"/>
                  <a:pt x="1348" y="571"/>
                  <a:pt x="1348" y="571"/>
                </a:cubicBezTo>
                <a:lnTo>
                  <a:pt x="1348" y="571"/>
                </a:lnTo>
                <a:cubicBezTo>
                  <a:pt x="1348" y="88"/>
                  <a:pt x="1348" y="88"/>
                  <a:pt x="1348" y="88"/>
                </a:cubicBezTo>
                <a:lnTo>
                  <a:pt x="1348" y="88"/>
                </a:lnTo>
                <a:cubicBezTo>
                  <a:pt x="1348" y="88"/>
                  <a:pt x="1319" y="77"/>
                  <a:pt x="1272" y="65"/>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3" name="Freeform 53">
            <a:extLst>
              <a:ext uri="{FF2B5EF4-FFF2-40B4-BE49-F238E27FC236}">
                <a16:creationId xmlns:a16="http://schemas.microsoft.com/office/drawing/2014/main" id="{6CA3C37D-4129-4FD4-9747-02EFF3C1DEBE}"/>
              </a:ext>
            </a:extLst>
          </p:cNvPr>
          <p:cNvSpPr>
            <a:spLocks noChangeArrowheads="1"/>
          </p:cNvSpPr>
          <p:nvPr/>
        </p:nvSpPr>
        <p:spPr bwMode="auto">
          <a:xfrm>
            <a:off x="2531555" y="4308904"/>
            <a:ext cx="350867" cy="106703"/>
          </a:xfrm>
          <a:custGeom>
            <a:avLst/>
            <a:gdLst>
              <a:gd name="T0" fmla="*/ 436 w 2261"/>
              <a:gd name="T1" fmla="*/ 601 h 690"/>
              <a:gd name="T2" fmla="*/ 436 w 2261"/>
              <a:gd name="T3" fmla="*/ 601 h 690"/>
              <a:gd name="T4" fmla="*/ 1149 w 2261"/>
              <a:gd name="T5" fmla="*/ 506 h 690"/>
              <a:gd name="T6" fmla="*/ 1795 w 2261"/>
              <a:gd name="T7" fmla="*/ 577 h 690"/>
              <a:gd name="T8" fmla="*/ 1872 w 2261"/>
              <a:gd name="T9" fmla="*/ 601 h 690"/>
              <a:gd name="T10" fmla="*/ 1872 w 2261"/>
              <a:gd name="T11" fmla="*/ 601 h 690"/>
              <a:gd name="T12" fmla="*/ 1872 w 2261"/>
              <a:gd name="T13" fmla="*/ 665 h 690"/>
              <a:gd name="T14" fmla="*/ 2260 w 2261"/>
              <a:gd name="T15" fmla="*/ 495 h 690"/>
              <a:gd name="T16" fmla="*/ 1131 w 2261"/>
              <a:gd name="T17" fmla="*/ 0 h 690"/>
              <a:gd name="T18" fmla="*/ 0 w 2261"/>
              <a:gd name="T19" fmla="*/ 495 h 690"/>
              <a:gd name="T20" fmla="*/ 436 w 2261"/>
              <a:gd name="T21" fmla="*/ 689 h 690"/>
              <a:gd name="T22" fmla="*/ 436 w 2261"/>
              <a:gd name="T23" fmla="*/ 6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1" h="690">
                <a:moveTo>
                  <a:pt x="436" y="601"/>
                </a:moveTo>
                <a:lnTo>
                  <a:pt x="436" y="601"/>
                </a:lnTo>
                <a:cubicBezTo>
                  <a:pt x="436" y="601"/>
                  <a:pt x="689" y="506"/>
                  <a:pt x="1149" y="506"/>
                </a:cubicBezTo>
                <a:cubicBezTo>
                  <a:pt x="1465" y="506"/>
                  <a:pt x="1683" y="548"/>
                  <a:pt x="1795" y="577"/>
                </a:cubicBezTo>
                <a:cubicBezTo>
                  <a:pt x="1842" y="589"/>
                  <a:pt x="1872" y="601"/>
                  <a:pt x="1872" y="601"/>
                </a:cubicBezTo>
                <a:lnTo>
                  <a:pt x="1872" y="601"/>
                </a:lnTo>
                <a:cubicBezTo>
                  <a:pt x="1872" y="665"/>
                  <a:pt x="1872" y="665"/>
                  <a:pt x="1872" y="665"/>
                </a:cubicBezTo>
                <a:cubicBezTo>
                  <a:pt x="2260" y="495"/>
                  <a:pt x="2260" y="495"/>
                  <a:pt x="2260" y="495"/>
                </a:cubicBezTo>
                <a:cubicBezTo>
                  <a:pt x="1131" y="0"/>
                  <a:pt x="1131" y="0"/>
                  <a:pt x="1131" y="0"/>
                </a:cubicBezTo>
                <a:cubicBezTo>
                  <a:pt x="0" y="495"/>
                  <a:pt x="0" y="495"/>
                  <a:pt x="0" y="495"/>
                </a:cubicBezTo>
                <a:cubicBezTo>
                  <a:pt x="436" y="689"/>
                  <a:pt x="436" y="689"/>
                  <a:pt x="436" y="689"/>
                </a:cubicBezTo>
                <a:lnTo>
                  <a:pt x="436" y="601"/>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4" name="Freeform 54">
            <a:extLst>
              <a:ext uri="{FF2B5EF4-FFF2-40B4-BE49-F238E27FC236}">
                <a16:creationId xmlns:a16="http://schemas.microsoft.com/office/drawing/2014/main" id="{F187A3AD-D8D1-49A6-8696-2FC6C1939E74}"/>
              </a:ext>
            </a:extLst>
          </p:cNvPr>
          <p:cNvSpPr>
            <a:spLocks noChangeArrowheads="1"/>
          </p:cNvSpPr>
          <p:nvPr/>
        </p:nvSpPr>
        <p:spPr bwMode="auto">
          <a:xfrm>
            <a:off x="2831125" y="4366360"/>
            <a:ext cx="19835" cy="108071"/>
          </a:xfrm>
          <a:custGeom>
            <a:avLst/>
            <a:gdLst>
              <a:gd name="T0" fmla="*/ 129 w 130"/>
              <a:gd name="T1" fmla="*/ 648 h 696"/>
              <a:gd name="T2" fmla="*/ 129 w 130"/>
              <a:gd name="T3" fmla="*/ 648 h 696"/>
              <a:gd name="T4" fmla="*/ 100 w 130"/>
              <a:gd name="T5" fmla="*/ 506 h 696"/>
              <a:gd name="T6" fmla="*/ 82 w 130"/>
              <a:gd name="T7" fmla="*/ 477 h 696"/>
              <a:gd name="T8" fmla="*/ 82 w 130"/>
              <a:gd name="T9" fmla="*/ 447 h 696"/>
              <a:gd name="T10" fmla="*/ 100 w 130"/>
              <a:gd name="T11" fmla="*/ 412 h 696"/>
              <a:gd name="T12" fmla="*/ 76 w 130"/>
              <a:gd name="T13" fmla="*/ 377 h 696"/>
              <a:gd name="T14" fmla="*/ 76 w 130"/>
              <a:gd name="T15" fmla="*/ 18 h 696"/>
              <a:gd name="T16" fmla="*/ 64 w 130"/>
              <a:gd name="T17" fmla="*/ 0 h 696"/>
              <a:gd name="T18" fmla="*/ 53 w 130"/>
              <a:gd name="T19" fmla="*/ 18 h 696"/>
              <a:gd name="T20" fmla="*/ 53 w 130"/>
              <a:gd name="T21" fmla="*/ 377 h 696"/>
              <a:gd name="T22" fmla="*/ 29 w 130"/>
              <a:gd name="T23" fmla="*/ 412 h 696"/>
              <a:gd name="T24" fmla="*/ 47 w 130"/>
              <a:gd name="T25" fmla="*/ 447 h 696"/>
              <a:gd name="T26" fmla="*/ 47 w 130"/>
              <a:gd name="T27" fmla="*/ 477 h 696"/>
              <a:gd name="T28" fmla="*/ 29 w 130"/>
              <a:gd name="T29" fmla="*/ 506 h 696"/>
              <a:gd name="T30" fmla="*/ 0 w 130"/>
              <a:gd name="T31" fmla="*/ 648 h 696"/>
              <a:gd name="T32" fmla="*/ 64 w 130"/>
              <a:gd name="T33" fmla="*/ 695 h 696"/>
              <a:gd name="T34" fmla="*/ 64 w 130"/>
              <a:gd name="T35" fmla="*/ 695 h 696"/>
              <a:gd name="T36" fmla="*/ 64 w 130"/>
              <a:gd name="T37" fmla="*/ 695 h 696"/>
              <a:gd name="T38" fmla="*/ 129 w 130"/>
              <a:gd name="T39" fmla="*/ 6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696">
                <a:moveTo>
                  <a:pt x="129" y="648"/>
                </a:moveTo>
                <a:lnTo>
                  <a:pt x="129" y="648"/>
                </a:lnTo>
                <a:cubicBezTo>
                  <a:pt x="112" y="630"/>
                  <a:pt x="106" y="601"/>
                  <a:pt x="100" y="506"/>
                </a:cubicBezTo>
                <a:cubicBezTo>
                  <a:pt x="100" y="495"/>
                  <a:pt x="94" y="483"/>
                  <a:pt x="82" y="477"/>
                </a:cubicBezTo>
                <a:cubicBezTo>
                  <a:pt x="82" y="447"/>
                  <a:pt x="82" y="447"/>
                  <a:pt x="82" y="447"/>
                </a:cubicBezTo>
                <a:cubicBezTo>
                  <a:pt x="94" y="442"/>
                  <a:pt x="100" y="430"/>
                  <a:pt x="100" y="412"/>
                </a:cubicBezTo>
                <a:cubicBezTo>
                  <a:pt x="100" y="395"/>
                  <a:pt x="88" y="383"/>
                  <a:pt x="76" y="377"/>
                </a:cubicBezTo>
                <a:cubicBezTo>
                  <a:pt x="76" y="18"/>
                  <a:pt x="76" y="18"/>
                  <a:pt x="76" y="18"/>
                </a:cubicBezTo>
                <a:cubicBezTo>
                  <a:pt x="76" y="12"/>
                  <a:pt x="70" y="0"/>
                  <a:pt x="64" y="0"/>
                </a:cubicBezTo>
                <a:cubicBezTo>
                  <a:pt x="58" y="0"/>
                  <a:pt x="53" y="12"/>
                  <a:pt x="53" y="18"/>
                </a:cubicBezTo>
                <a:cubicBezTo>
                  <a:pt x="53" y="377"/>
                  <a:pt x="53" y="377"/>
                  <a:pt x="53" y="377"/>
                </a:cubicBezTo>
                <a:cubicBezTo>
                  <a:pt x="41" y="383"/>
                  <a:pt x="29" y="395"/>
                  <a:pt x="29" y="412"/>
                </a:cubicBezTo>
                <a:cubicBezTo>
                  <a:pt x="29" y="430"/>
                  <a:pt x="35" y="442"/>
                  <a:pt x="47" y="447"/>
                </a:cubicBezTo>
                <a:cubicBezTo>
                  <a:pt x="47" y="477"/>
                  <a:pt x="47" y="477"/>
                  <a:pt x="47" y="477"/>
                </a:cubicBezTo>
                <a:cubicBezTo>
                  <a:pt x="35" y="483"/>
                  <a:pt x="29" y="495"/>
                  <a:pt x="29" y="506"/>
                </a:cubicBezTo>
                <a:cubicBezTo>
                  <a:pt x="17" y="601"/>
                  <a:pt x="17" y="630"/>
                  <a:pt x="0" y="648"/>
                </a:cubicBezTo>
                <a:cubicBezTo>
                  <a:pt x="0" y="665"/>
                  <a:pt x="23" y="695"/>
                  <a:pt x="64" y="695"/>
                </a:cubicBezTo>
                <a:lnTo>
                  <a:pt x="64" y="695"/>
                </a:lnTo>
                <a:lnTo>
                  <a:pt x="64" y="695"/>
                </a:lnTo>
                <a:cubicBezTo>
                  <a:pt x="106" y="695"/>
                  <a:pt x="129" y="665"/>
                  <a:pt x="129" y="648"/>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5" name="Freeform 55">
            <a:extLst>
              <a:ext uri="{FF2B5EF4-FFF2-40B4-BE49-F238E27FC236}">
                <a16:creationId xmlns:a16="http://schemas.microsoft.com/office/drawing/2014/main" id="{B35932BD-5BB1-41D9-BDF7-51C1B0A5924A}"/>
              </a:ext>
            </a:extLst>
          </p:cNvPr>
          <p:cNvSpPr>
            <a:spLocks noChangeArrowheads="1"/>
          </p:cNvSpPr>
          <p:nvPr/>
        </p:nvSpPr>
        <p:spPr bwMode="auto">
          <a:xfrm>
            <a:off x="3273641" y="2949123"/>
            <a:ext cx="200397" cy="214774"/>
          </a:xfrm>
          <a:custGeom>
            <a:avLst/>
            <a:gdLst>
              <a:gd name="T0" fmla="*/ 1131 w 1291"/>
              <a:gd name="T1" fmla="*/ 642 h 1383"/>
              <a:gd name="T2" fmla="*/ 1249 w 1291"/>
              <a:gd name="T3" fmla="*/ 565 h 1383"/>
              <a:gd name="T4" fmla="*/ 1072 w 1291"/>
              <a:gd name="T5" fmla="*/ 277 h 1383"/>
              <a:gd name="T6" fmla="*/ 424 w 1291"/>
              <a:gd name="T7" fmla="*/ 312 h 1383"/>
              <a:gd name="T8" fmla="*/ 242 w 1291"/>
              <a:gd name="T9" fmla="*/ 200 h 1383"/>
              <a:gd name="T10" fmla="*/ 206 w 1291"/>
              <a:gd name="T11" fmla="*/ 695 h 1383"/>
              <a:gd name="T12" fmla="*/ 218 w 1291"/>
              <a:gd name="T13" fmla="*/ 1106 h 1383"/>
              <a:gd name="T14" fmla="*/ 424 w 1291"/>
              <a:gd name="T15" fmla="*/ 1212 h 1383"/>
              <a:gd name="T16" fmla="*/ 642 w 1291"/>
              <a:gd name="T17" fmla="*/ 1382 h 1383"/>
              <a:gd name="T18" fmla="*/ 1243 w 1291"/>
              <a:gd name="T19" fmla="*/ 1035 h 1383"/>
              <a:gd name="T20" fmla="*/ 218 w 1291"/>
              <a:gd name="T21" fmla="*/ 1065 h 1383"/>
              <a:gd name="T22" fmla="*/ 389 w 1291"/>
              <a:gd name="T23" fmla="*/ 841 h 1383"/>
              <a:gd name="T24" fmla="*/ 383 w 1291"/>
              <a:gd name="T25" fmla="*/ 782 h 1383"/>
              <a:gd name="T26" fmla="*/ 383 w 1291"/>
              <a:gd name="T27" fmla="*/ 600 h 1383"/>
              <a:gd name="T28" fmla="*/ 389 w 1291"/>
              <a:gd name="T29" fmla="*/ 547 h 1383"/>
              <a:gd name="T30" fmla="*/ 83 w 1291"/>
              <a:gd name="T31" fmla="*/ 371 h 1383"/>
              <a:gd name="T32" fmla="*/ 318 w 1291"/>
              <a:gd name="T33" fmla="*/ 329 h 1383"/>
              <a:gd name="T34" fmla="*/ 854 w 1291"/>
              <a:gd name="T35" fmla="*/ 512 h 1383"/>
              <a:gd name="T36" fmla="*/ 695 w 1291"/>
              <a:gd name="T37" fmla="*/ 424 h 1383"/>
              <a:gd name="T38" fmla="*/ 642 w 1291"/>
              <a:gd name="T39" fmla="*/ 47 h 1383"/>
              <a:gd name="T40" fmla="*/ 642 w 1291"/>
              <a:gd name="T41" fmla="*/ 394 h 1383"/>
              <a:gd name="T42" fmla="*/ 454 w 1291"/>
              <a:gd name="T43" fmla="*/ 365 h 1383"/>
              <a:gd name="T44" fmla="*/ 513 w 1291"/>
              <a:gd name="T45" fmla="*/ 465 h 1383"/>
              <a:gd name="T46" fmla="*/ 436 w 1291"/>
              <a:gd name="T47" fmla="*/ 870 h 1383"/>
              <a:gd name="T48" fmla="*/ 595 w 1291"/>
              <a:gd name="T49" fmla="*/ 964 h 1383"/>
              <a:gd name="T50" fmla="*/ 642 w 1291"/>
              <a:gd name="T51" fmla="*/ 1341 h 1383"/>
              <a:gd name="T52" fmla="*/ 601 w 1291"/>
              <a:gd name="T53" fmla="*/ 1212 h 1383"/>
              <a:gd name="T54" fmla="*/ 466 w 1291"/>
              <a:gd name="T55" fmla="*/ 1059 h 1383"/>
              <a:gd name="T56" fmla="*/ 642 w 1291"/>
              <a:gd name="T57" fmla="*/ 1341 h 1383"/>
              <a:gd name="T58" fmla="*/ 695 w 1291"/>
              <a:gd name="T59" fmla="*/ 964 h 1383"/>
              <a:gd name="T60" fmla="*/ 837 w 1291"/>
              <a:gd name="T61" fmla="*/ 1018 h 1383"/>
              <a:gd name="T62" fmla="*/ 754 w 1291"/>
              <a:gd name="T63" fmla="*/ 882 h 1383"/>
              <a:gd name="T64" fmla="*/ 430 w 1291"/>
              <a:gd name="T65" fmla="*/ 817 h 1383"/>
              <a:gd name="T66" fmla="*/ 536 w 1291"/>
              <a:gd name="T67" fmla="*/ 500 h 1383"/>
              <a:gd name="T68" fmla="*/ 860 w 1291"/>
              <a:gd name="T69" fmla="*/ 571 h 1383"/>
              <a:gd name="T70" fmla="*/ 1072 w 1291"/>
              <a:gd name="T71" fmla="*/ 318 h 1383"/>
              <a:gd name="T72" fmla="*/ 1196 w 1291"/>
              <a:gd name="T73" fmla="*/ 483 h 1383"/>
              <a:gd name="T74" fmla="*/ 1084 w 1291"/>
              <a:gd name="T75" fmla="*/ 595 h 1383"/>
              <a:gd name="T76" fmla="*/ 1096 w 1291"/>
              <a:gd name="T77" fmla="*/ 618 h 1383"/>
              <a:gd name="T78" fmla="*/ 872 w 1291"/>
              <a:gd name="T79" fmla="*/ 353 h 1383"/>
              <a:gd name="T80" fmla="*/ 907 w 1291"/>
              <a:gd name="T81" fmla="*/ 600 h 1383"/>
              <a:gd name="T82" fmla="*/ 907 w 1291"/>
              <a:gd name="T83" fmla="*/ 695 h 1383"/>
              <a:gd name="T84" fmla="*/ 1208 w 1291"/>
              <a:gd name="T85" fmla="*/ 1018 h 1383"/>
              <a:gd name="T86" fmla="*/ 901 w 1291"/>
              <a:gd name="T87" fmla="*/ 84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1" h="1383">
                <a:moveTo>
                  <a:pt x="1084" y="695"/>
                </a:moveTo>
                <a:lnTo>
                  <a:pt x="1084" y="695"/>
                </a:lnTo>
                <a:cubicBezTo>
                  <a:pt x="1101" y="677"/>
                  <a:pt x="1119" y="659"/>
                  <a:pt x="1131" y="642"/>
                </a:cubicBezTo>
                <a:cubicBezTo>
                  <a:pt x="1143" y="648"/>
                  <a:pt x="1154" y="648"/>
                  <a:pt x="1160" y="648"/>
                </a:cubicBezTo>
                <a:cubicBezTo>
                  <a:pt x="1166" y="648"/>
                  <a:pt x="1172" y="648"/>
                  <a:pt x="1178" y="648"/>
                </a:cubicBezTo>
                <a:cubicBezTo>
                  <a:pt x="1219" y="642"/>
                  <a:pt x="1249" y="606"/>
                  <a:pt x="1249" y="565"/>
                </a:cubicBezTo>
                <a:cubicBezTo>
                  <a:pt x="1249" y="541"/>
                  <a:pt x="1243" y="524"/>
                  <a:pt x="1231" y="506"/>
                </a:cubicBezTo>
                <a:cubicBezTo>
                  <a:pt x="1261" y="447"/>
                  <a:pt x="1266" y="388"/>
                  <a:pt x="1243" y="347"/>
                </a:cubicBezTo>
                <a:cubicBezTo>
                  <a:pt x="1219" y="300"/>
                  <a:pt x="1160" y="277"/>
                  <a:pt x="1072" y="277"/>
                </a:cubicBezTo>
                <a:cubicBezTo>
                  <a:pt x="1013" y="277"/>
                  <a:pt x="942" y="288"/>
                  <a:pt x="866" y="312"/>
                </a:cubicBezTo>
                <a:cubicBezTo>
                  <a:pt x="819" y="124"/>
                  <a:pt x="737" y="0"/>
                  <a:pt x="642" y="0"/>
                </a:cubicBezTo>
                <a:cubicBezTo>
                  <a:pt x="554" y="0"/>
                  <a:pt x="471" y="124"/>
                  <a:pt x="424" y="312"/>
                </a:cubicBezTo>
                <a:cubicBezTo>
                  <a:pt x="389" y="300"/>
                  <a:pt x="360" y="294"/>
                  <a:pt x="330" y="288"/>
                </a:cubicBezTo>
                <a:lnTo>
                  <a:pt x="330" y="288"/>
                </a:lnTo>
                <a:cubicBezTo>
                  <a:pt x="330" y="241"/>
                  <a:pt x="289" y="200"/>
                  <a:pt x="242" y="200"/>
                </a:cubicBezTo>
                <a:cubicBezTo>
                  <a:pt x="195" y="200"/>
                  <a:pt x="159" y="235"/>
                  <a:pt x="154" y="282"/>
                </a:cubicBezTo>
                <a:cubicBezTo>
                  <a:pt x="101" y="288"/>
                  <a:pt x="65" y="312"/>
                  <a:pt x="47" y="347"/>
                </a:cubicBezTo>
                <a:cubicBezTo>
                  <a:pt x="0" y="430"/>
                  <a:pt x="65" y="559"/>
                  <a:pt x="206" y="695"/>
                </a:cubicBezTo>
                <a:cubicBezTo>
                  <a:pt x="65" y="823"/>
                  <a:pt x="0" y="959"/>
                  <a:pt x="47" y="1035"/>
                </a:cubicBezTo>
                <a:cubicBezTo>
                  <a:pt x="71" y="1082"/>
                  <a:pt x="130" y="1106"/>
                  <a:pt x="218" y="1106"/>
                </a:cubicBezTo>
                <a:lnTo>
                  <a:pt x="218" y="1106"/>
                </a:lnTo>
                <a:cubicBezTo>
                  <a:pt x="277" y="1106"/>
                  <a:pt x="348" y="1094"/>
                  <a:pt x="424" y="1070"/>
                </a:cubicBezTo>
                <a:cubicBezTo>
                  <a:pt x="430" y="1100"/>
                  <a:pt x="442" y="1129"/>
                  <a:pt x="448" y="1153"/>
                </a:cubicBezTo>
                <a:cubicBezTo>
                  <a:pt x="436" y="1171"/>
                  <a:pt x="424" y="1188"/>
                  <a:pt x="424" y="1212"/>
                </a:cubicBezTo>
                <a:cubicBezTo>
                  <a:pt x="424" y="1259"/>
                  <a:pt x="466" y="1300"/>
                  <a:pt x="513" y="1300"/>
                </a:cubicBezTo>
                <a:lnTo>
                  <a:pt x="519" y="1300"/>
                </a:lnTo>
                <a:cubicBezTo>
                  <a:pt x="554" y="1353"/>
                  <a:pt x="601" y="1382"/>
                  <a:pt x="642" y="1382"/>
                </a:cubicBezTo>
                <a:cubicBezTo>
                  <a:pt x="737" y="1382"/>
                  <a:pt x="819" y="1259"/>
                  <a:pt x="866" y="1070"/>
                </a:cubicBezTo>
                <a:cubicBezTo>
                  <a:pt x="942" y="1094"/>
                  <a:pt x="1013" y="1106"/>
                  <a:pt x="1072" y="1106"/>
                </a:cubicBezTo>
                <a:cubicBezTo>
                  <a:pt x="1160" y="1106"/>
                  <a:pt x="1219" y="1082"/>
                  <a:pt x="1243" y="1035"/>
                </a:cubicBezTo>
                <a:cubicBezTo>
                  <a:pt x="1290" y="959"/>
                  <a:pt x="1225" y="823"/>
                  <a:pt x="1084" y="695"/>
                </a:cubicBezTo>
                <a:close/>
                <a:moveTo>
                  <a:pt x="218" y="1065"/>
                </a:moveTo>
                <a:lnTo>
                  <a:pt x="218" y="1065"/>
                </a:lnTo>
                <a:cubicBezTo>
                  <a:pt x="171" y="1065"/>
                  <a:pt x="106" y="1059"/>
                  <a:pt x="83" y="1018"/>
                </a:cubicBezTo>
                <a:cubicBezTo>
                  <a:pt x="53" y="959"/>
                  <a:pt x="106" y="847"/>
                  <a:pt x="236" y="723"/>
                </a:cubicBezTo>
                <a:cubicBezTo>
                  <a:pt x="283" y="758"/>
                  <a:pt x="330" y="800"/>
                  <a:pt x="389" y="841"/>
                </a:cubicBezTo>
                <a:cubicBezTo>
                  <a:pt x="395" y="906"/>
                  <a:pt x="401" y="970"/>
                  <a:pt x="413" y="1029"/>
                </a:cubicBezTo>
                <a:cubicBezTo>
                  <a:pt x="342" y="1053"/>
                  <a:pt x="271" y="1065"/>
                  <a:pt x="218" y="1065"/>
                </a:cubicBezTo>
                <a:close/>
                <a:moveTo>
                  <a:pt x="383" y="782"/>
                </a:moveTo>
                <a:lnTo>
                  <a:pt x="383" y="782"/>
                </a:lnTo>
                <a:cubicBezTo>
                  <a:pt x="342" y="752"/>
                  <a:pt x="301" y="723"/>
                  <a:pt x="265" y="695"/>
                </a:cubicBezTo>
                <a:cubicBezTo>
                  <a:pt x="301" y="659"/>
                  <a:pt x="342" y="630"/>
                  <a:pt x="383" y="600"/>
                </a:cubicBezTo>
                <a:cubicBezTo>
                  <a:pt x="383" y="630"/>
                  <a:pt x="383" y="659"/>
                  <a:pt x="383" y="695"/>
                </a:cubicBezTo>
                <a:cubicBezTo>
                  <a:pt x="383" y="723"/>
                  <a:pt x="383" y="752"/>
                  <a:pt x="383" y="782"/>
                </a:cubicBezTo>
                <a:close/>
                <a:moveTo>
                  <a:pt x="389" y="547"/>
                </a:moveTo>
                <a:lnTo>
                  <a:pt x="389" y="547"/>
                </a:lnTo>
                <a:cubicBezTo>
                  <a:pt x="330" y="583"/>
                  <a:pt x="283" y="624"/>
                  <a:pt x="236" y="665"/>
                </a:cubicBezTo>
                <a:cubicBezTo>
                  <a:pt x="106" y="541"/>
                  <a:pt x="53" y="430"/>
                  <a:pt x="83" y="371"/>
                </a:cubicBezTo>
                <a:cubicBezTo>
                  <a:pt x="101" y="341"/>
                  <a:pt x="130" y="329"/>
                  <a:pt x="165" y="324"/>
                </a:cubicBezTo>
                <a:cubicBezTo>
                  <a:pt x="177" y="353"/>
                  <a:pt x="206" y="377"/>
                  <a:pt x="242" y="377"/>
                </a:cubicBezTo>
                <a:cubicBezTo>
                  <a:pt x="271" y="377"/>
                  <a:pt x="301" y="359"/>
                  <a:pt x="318" y="329"/>
                </a:cubicBezTo>
                <a:cubicBezTo>
                  <a:pt x="348" y="335"/>
                  <a:pt x="383" y="341"/>
                  <a:pt x="413" y="353"/>
                </a:cubicBezTo>
                <a:cubicBezTo>
                  <a:pt x="401" y="412"/>
                  <a:pt x="395" y="477"/>
                  <a:pt x="389" y="547"/>
                </a:cubicBezTo>
                <a:close/>
                <a:moveTo>
                  <a:pt x="854" y="512"/>
                </a:moveTo>
                <a:lnTo>
                  <a:pt x="854" y="512"/>
                </a:lnTo>
                <a:cubicBezTo>
                  <a:pt x="831" y="500"/>
                  <a:pt x="801" y="483"/>
                  <a:pt x="778" y="465"/>
                </a:cubicBezTo>
                <a:cubicBezTo>
                  <a:pt x="748" y="447"/>
                  <a:pt x="725" y="436"/>
                  <a:pt x="695" y="424"/>
                </a:cubicBezTo>
                <a:cubicBezTo>
                  <a:pt x="742" y="400"/>
                  <a:pt x="789" y="383"/>
                  <a:pt x="837" y="365"/>
                </a:cubicBezTo>
                <a:cubicBezTo>
                  <a:pt x="842" y="412"/>
                  <a:pt x="848" y="459"/>
                  <a:pt x="854" y="512"/>
                </a:cubicBezTo>
                <a:close/>
                <a:moveTo>
                  <a:pt x="642" y="47"/>
                </a:moveTo>
                <a:lnTo>
                  <a:pt x="642" y="47"/>
                </a:lnTo>
                <a:cubicBezTo>
                  <a:pt x="713" y="47"/>
                  <a:pt x="784" y="147"/>
                  <a:pt x="825" y="324"/>
                </a:cubicBezTo>
                <a:cubicBezTo>
                  <a:pt x="766" y="341"/>
                  <a:pt x="707" y="365"/>
                  <a:pt x="642" y="394"/>
                </a:cubicBezTo>
                <a:cubicBezTo>
                  <a:pt x="583" y="365"/>
                  <a:pt x="525" y="341"/>
                  <a:pt x="466" y="324"/>
                </a:cubicBezTo>
                <a:cubicBezTo>
                  <a:pt x="507" y="147"/>
                  <a:pt x="577" y="47"/>
                  <a:pt x="642" y="47"/>
                </a:cubicBezTo>
                <a:close/>
                <a:moveTo>
                  <a:pt x="454" y="365"/>
                </a:moveTo>
                <a:lnTo>
                  <a:pt x="454" y="365"/>
                </a:lnTo>
                <a:cubicBezTo>
                  <a:pt x="501" y="383"/>
                  <a:pt x="548" y="400"/>
                  <a:pt x="595" y="424"/>
                </a:cubicBezTo>
                <a:cubicBezTo>
                  <a:pt x="566" y="436"/>
                  <a:pt x="542" y="447"/>
                  <a:pt x="513" y="465"/>
                </a:cubicBezTo>
                <a:cubicBezTo>
                  <a:pt x="489" y="483"/>
                  <a:pt x="460" y="500"/>
                  <a:pt x="436" y="512"/>
                </a:cubicBezTo>
                <a:cubicBezTo>
                  <a:pt x="442" y="459"/>
                  <a:pt x="448" y="412"/>
                  <a:pt x="454" y="365"/>
                </a:cubicBezTo>
                <a:close/>
                <a:moveTo>
                  <a:pt x="436" y="870"/>
                </a:moveTo>
                <a:lnTo>
                  <a:pt x="436" y="870"/>
                </a:lnTo>
                <a:cubicBezTo>
                  <a:pt x="460" y="888"/>
                  <a:pt x="489" y="906"/>
                  <a:pt x="513" y="917"/>
                </a:cubicBezTo>
                <a:cubicBezTo>
                  <a:pt x="542" y="935"/>
                  <a:pt x="566" y="947"/>
                  <a:pt x="595" y="964"/>
                </a:cubicBezTo>
                <a:cubicBezTo>
                  <a:pt x="548" y="982"/>
                  <a:pt x="501" y="1006"/>
                  <a:pt x="454" y="1018"/>
                </a:cubicBezTo>
                <a:cubicBezTo>
                  <a:pt x="448" y="970"/>
                  <a:pt x="442" y="923"/>
                  <a:pt x="436" y="870"/>
                </a:cubicBezTo>
                <a:close/>
                <a:moveTo>
                  <a:pt x="642" y="1341"/>
                </a:moveTo>
                <a:lnTo>
                  <a:pt x="642" y="1341"/>
                </a:lnTo>
                <a:cubicBezTo>
                  <a:pt x="619" y="1341"/>
                  <a:pt x="589" y="1318"/>
                  <a:pt x="560" y="1282"/>
                </a:cubicBezTo>
                <a:cubicBezTo>
                  <a:pt x="583" y="1271"/>
                  <a:pt x="601" y="1241"/>
                  <a:pt x="601" y="1212"/>
                </a:cubicBezTo>
                <a:cubicBezTo>
                  <a:pt x="601" y="1165"/>
                  <a:pt x="560" y="1123"/>
                  <a:pt x="513" y="1123"/>
                </a:cubicBezTo>
                <a:cubicBezTo>
                  <a:pt x="501" y="1123"/>
                  <a:pt x="495" y="1129"/>
                  <a:pt x="483" y="1129"/>
                </a:cubicBezTo>
                <a:cubicBezTo>
                  <a:pt x="477" y="1106"/>
                  <a:pt x="471" y="1088"/>
                  <a:pt x="466" y="1059"/>
                </a:cubicBezTo>
                <a:cubicBezTo>
                  <a:pt x="525" y="1041"/>
                  <a:pt x="583" y="1018"/>
                  <a:pt x="642" y="988"/>
                </a:cubicBezTo>
                <a:cubicBezTo>
                  <a:pt x="707" y="1018"/>
                  <a:pt x="766" y="1041"/>
                  <a:pt x="825" y="1059"/>
                </a:cubicBezTo>
                <a:cubicBezTo>
                  <a:pt x="784" y="1235"/>
                  <a:pt x="713" y="1341"/>
                  <a:pt x="642" y="1341"/>
                </a:cubicBezTo>
                <a:close/>
                <a:moveTo>
                  <a:pt x="837" y="1018"/>
                </a:moveTo>
                <a:lnTo>
                  <a:pt x="837" y="1018"/>
                </a:lnTo>
                <a:cubicBezTo>
                  <a:pt x="789" y="1006"/>
                  <a:pt x="742" y="982"/>
                  <a:pt x="695" y="964"/>
                </a:cubicBezTo>
                <a:cubicBezTo>
                  <a:pt x="725" y="947"/>
                  <a:pt x="748" y="935"/>
                  <a:pt x="778" y="917"/>
                </a:cubicBezTo>
                <a:cubicBezTo>
                  <a:pt x="801" y="906"/>
                  <a:pt x="831" y="888"/>
                  <a:pt x="854" y="870"/>
                </a:cubicBezTo>
                <a:cubicBezTo>
                  <a:pt x="848" y="923"/>
                  <a:pt x="842" y="970"/>
                  <a:pt x="837" y="1018"/>
                </a:cubicBezTo>
                <a:close/>
                <a:moveTo>
                  <a:pt x="860" y="817"/>
                </a:moveTo>
                <a:lnTo>
                  <a:pt x="860" y="817"/>
                </a:lnTo>
                <a:cubicBezTo>
                  <a:pt x="825" y="841"/>
                  <a:pt x="789" y="859"/>
                  <a:pt x="754" y="882"/>
                </a:cubicBezTo>
                <a:cubicBezTo>
                  <a:pt x="719" y="900"/>
                  <a:pt x="683" y="923"/>
                  <a:pt x="642" y="941"/>
                </a:cubicBezTo>
                <a:cubicBezTo>
                  <a:pt x="607" y="923"/>
                  <a:pt x="572" y="900"/>
                  <a:pt x="536" y="882"/>
                </a:cubicBezTo>
                <a:cubicBezTo>
                  <a:pt x="501" y="859"/>
                  <a:pt x="466" y="841"/>
                  <a:pt x="430" y="817"/>
                </a:cubicBezTo>
                <a:cubicBezTo>
                  <a:pt x="430" y="776"/>
                  <a:pt x="424" y="735"/>
                  <a:pt x="424" y="695"/>
                </a:cubicBezTo>
                <a:cubicBezTo>
                  <a:pt x="424" y="648"/>
                  <a:pt x="430" y="606"/>
                  <a:pt x="430" y="571"/>
                </a:cubicBezTo>
                <a:cubicBezTo>
                  <a:pt x="466" y="547"/>
                  <a:pt x="501" y="524"/>
                  <a:pt x="536" y="500"/>
                </a:cubicBezTo>
                <a:cubicBezTo>
                  <a:pt x="572" y="483"/>
                  <a:pt x="607" y="465"/>
                  <a:pt x="642" y="447"/>
                </a:cubicBezTo>
                <a:cubicBezTo>
                  <a:pt x="683" y="465"/>
                  <a:pt x="719" y="483"/>
                  <a:pt x="754" y="500"/>
                </a:cubicBezTo>
                <a:cubicBezTo>
                  <a:pt x="789" y="524"/>
                  <a:pt x="825" y="547"/>
                  <a:pt x="860" y="571"/>
                </a:cubicBezTo>
                <a:cubicBezTo>
                  <a:pt x="860" y="606"/>
                  <a:pt x="866" y="648"/>
                  <a:pt x="866" y="695"/>
                </a:cubicBezTo>
                <a:cubicBezTo>
                  <a:pt x="866" y="735"/>
                  <a:pt x="860" y="776"/>
                  <a:pt x="860" y="817"/>
                </a:cubicBezTo>
                <a:close/>
                <a:moveTo>
                  <a:pt x="1072" y="318"/>
                </a:moveTo>
                <a:lnTo>
                  <a:pt x="1072" y="318"/>
                </a:lnTo>
                <a:cubicBezTo>
                  <a:pt x="1119" y="318"/>
                  <a:pt x="1184" y="329"/>
                  <a:pt x="1208" y="371"/>
                </a:cubicBezTo>
                <a:cubicBezTo>
                  <a:pt x="1219" y="394"/>
                  <a:pt x="1219" y="436"/>
                  <a:pt x="1196" y="483"/>
                </a:cubicBezTo>
                <a:cubicBezTo>
                  <a:pt x="1184" y="477"/>
                  <a:pt x="1178" y="477"/>
                  <a:pt x="1166" y="477"/>
                </a:cubicBezTo>
                <a:cubicBezTo>
                  <a:pt x="1119" y="477"/>
                  <a:pt x="1078" y="518"/>
                  <a:pt x="1078" y="565"/>
                </a:cubicBezTo>
                <a:cubicBezTo>
                  <a:pt x="1078" y="577"/>
                  <a:pt x="1078" y="583"/>
                  <a:pt x="1084" y="595"/>
                </a:cubicBezTo>
                <a:lnTo>
                  <a:pt x="1084" y="595"/>
                </a:lnTo>
                <a:cubicBezTo>
                  <a:pt x="1084" y="600"/>
                  <a:pt x="1090" y="600"/>
                  <a:pt x="1090" y="606"/>
                </a:cubicBezTo>
                <a:cubicBezTo>
                  <a:pt x="1090" y="612"/>
                  <a:pt x="1096" y="612"/>
                  <a:pt x="1096" y="618"/>
                </a:cubicBezTo>
                <a:cubicBezTo>
                  <a:pt x="1084" y="636"/>
                  <a:pt x="1072" y="648"/>
                  <a:pt x="1054" y="665"/>
                </a:cubicBezTo>
                <a:cubicBezTo>
                  <a:pt x="1007" y="624"/>
                  <a:pt x="960" y="583"/>
                  <a:pt x="901" y="547"/>
                </a:cubicBezTo>
                <a:cubicBezTo>
                  <a:pt x="895" y="477"/>
                  <a:pt x="890" y="412"/>
                  <a:pt x="872" y="353"/>
                </a:cubicBezTo>
                <a:cubicBezTo>
                  <a:pt x="948" y="329"/>
                  <a:pt x="1019" y="318"/>
                  <a:pt x="1072" y="318"/>
                </a:cubicBezTo>
                <a:close/>
                <a:moveTo>
                  <a:pt x="907" y="600"/>
                </a:moveTo>
                <a:lnTo>
                  <a:pt x="907" y="600"/>
                </a:lnTo>
                <a:cubicBezTo>
                  <a:pt x="948" y="630"/>
                  <a:pt x="990" y="659"/>
                  <a:pt x="1025" y="695"/>
                </a:cubicBezTo>
                <a:cubicBezTo>
                  <a:pt x="990" y="723"/>
                  <a:pt x="948" y="752"/>
                  <a:pt x="907" y="782"/>
                </a:cubicBezTo>
                <a:cubicBezTo>
                  <a:pt x="907" y="752"/>
                  <a:pt x="907" y="723"/>
                  <a:pt x="907" y="695"/>
                </a:cubicBezTo>
                <a:cubicBezTo>
                  <a:pt x="907" y="659"/>
                  <a:pt x="907" y="630"/>
                  <a:pt x="907" y="600"/>
                </a:cubicBezTo>
                <a:close/>
                <a:moveTo>
                  <a:pt x="1208" y="1018"/>
                </a:moveTo>
                <a:lnTo>
                  <a:pt x="1208" y="1018"/>
                </a:lnTo>
                <a:cubicBezTo>
                  <a:pt x="1184" y="1059"/>
                  <a:pt x="1119" y="1065"/>
                  <a:pt x="1072" y="1065"/>
                </a:cubicBezTo>
                <a:cubicBezTo>
                  <a:pt x="1019" y="1065"/>
                  <a:pt x="948" y="1053"/>
                  <a:pt x="872" y="1029"/>
                </a:cubicBezTo>
                <a:cubicBezTo>
                  <a:pt x="890" y="970"/>
                  <a:pt x="895" y="906"/>
                  <a:pt x="901" y="841"/>
                </a:cubicBezTo>
                <a:cubicBezTo>
                  <a:pt x="960" y="800"/>
                  <a:pt x="1007" y="758"/>
                  <a:pt x="1054" y="723"/>
                </a:cubicBezTo>
                <a:cubicBezTo>
                  <a:pt x="1184" y="847"/>
                  <a:pt x="1237" y="959"/>
                  <a:pt x="1208" y="1018"/>
                </a:cubicBezTo>
                <a:close/>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6" name="Freeform 56">
            <a:extLst>
              <a:ext uri="{FF2B5EF4-FFF2-40B4-BE49-F238E27FC236}">
                <a16:creationId xmlns:a16="http://schemas.microsoft.com/office/drawing/2014/main" id="{73A92F85-7B3A-45F8-B1C6-F47B3B4346AD}"/>
              </a:ext>
            </a:extLst>
          </p:cNvPr>
          <p:cNvSpPr>
            <a:spLocks noChangeArrowheads="1"/>
          </p:cNvSpPr>
          <p:nvPr/>
        </p:nvSpPr>
        <p:spPr bwMode="auto">
          <a:xfrm>
            <a:off x="3353663" y="3035989"/>
            <a:ext cx="41037" cy="41040"/>
          </a:xfrm>
          <a:custGeom>
            <a:avLst/>
            <a:gdLst>
              <a:gd name="T0" fmla="*/ 129 w 266"/>
              <a:gd name="T1" fmla="*/ 0 h 265"/>
              <a:gd name="T2" fmla="*/ 129 w 266"/>
              <a:gd name="T3" fmla="*/ 0 h 265"/>
              <a:gd name="T4" fmla="*/ 0 w 266"/>
              <a:gd name="T5" fmla="*/ 136 h 265"/>
              <a:gd name="T6" fmla="*/ 129 w 266"/>
              <a:gd name="T7" fmla="*/ 264 h 265"/>
              <a:gd name="T8" fmla="*/ 265 w 266"/>
              <a:gd name="T9" fmla="*/ 136 h 265"/>
              <a:gd name="T10" fmla="*/ 129 w 266"/>
              <a:gd name="T11" fmla="*/ 0 h 265"/>
            </a:gdLst>
            <a:ahLst/>
            <a:cxnLst>
              <a:cxn ang="0">
                <a:pos x="T0" y="T1"/>
              </a:cxn>
              <a:cxn ang="0">
                <a:pos x="T2" y="T3"/>
              </a:cxn>
              <a:cxn ang="0">
                <a:pos x="T4" y="T5"/>
              </a:cxn>
              <a:cxn ang="0">
                <a:pos x="T6" y="T7"/>
              </a:cxn>
              <a:cxn ang="0">
                <a:pos x="T8" y="T9"/>
              </a:cxn>
              <a:cxn ang="0">
                <a:pos x="T10" y="T11"/>
              </a:cxn>
            </a:cxnLst>
            <a:rect l="0" t="0" r="r" b="b"/>
            <a:pathLst>
              <a:path w="266" h="265">
                <a:moveTo>
                  <a:pt x="129" y="0"/>
                </a:moveTo>
                <a:lnTo>
                  <a:pt x="129" y="0"/>
                </a:lnTo>
                <a:cubicBezTo>
                  <a:pt x="59" y="0"/>
                  <a:pt x="0" y="59"/>
                  <a:pt x="0" y="136"/>
                </a:cubicBezTo>
                <a:cubicBezTo>
                  <a:pt x="0" y="205"/>
                  <a:pt x="59" y="264"/>
                  <a:pt x="129" y="264"/>
                </a:cubicBezTo>
                <a:cubicBezTo>
                  <a:pt x="206" y="264"/>
                  <a:pt x="265" y="205"/>
                  <a:pt x="265" y="136"/>
                </a:cubicBezTo>
                <a:cubicBezTo>
                  <a:pt x="265" y="59"/>
                  <a:pt x="206" y="0"/>
                  <a:pt x="129"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7" name="Freeform 57">
            <a:extLst>
              <a:ext uri="{FF2B5EF4-FFF2-40B4-BE49-F238E27FC236}">
                <a16:creationId xmlns:a16="http://schemas.microsoft.com/office/drawing/2014/main" id="{6741EBA8-219F-4323-A448-4B49F4B1645E}"/>
              </a:ext>
            </a:extLst>
          </p:cNvPr>
          <p:cNvSpPr>
            <a:spLocks noChangeArrowheads="1"/>
          </p:cNvSpPr>
          <p:nvPr/>
        </p:nvSpPr>
        <p:spPr bwMode="auto">
          <a:xfrm>
            <a:off x="3713421" y="3742556"/>
            <a:ext cx="197662" cy="138851"/>
          </a:xfrm>
          <a:custGeom>
            <a:avLst/>
            <a:gdLst>
              <a:gd name="T0" fmla="*/ 1254 w 1273"/>
              <a:gd name="T1" fmla="*/ 0 h 896"/>
              <a:gd name="T2" fmla="*/ 1254 w 1273"/>
              <a:gd name="T3" fmla="*/ 0 h 896"/>
              <a:gd name="T4" fmla="*/ 23 w 1273"/>
              <a:gd name="T5" fmla="*/ 0 h 896"/>
              <a:gd name="T6" fmla="*/ 0 w 1273"/>
              <a:gd name="T7" fmla="*/ 23 h 896"/>
              <a:gd name="T8" fmla="*/ 0 w 1273"/>
              <a:gd name="T9" fmla="*/ 871 h 896"/>
              <a:gd name="T10" fmla="*/ 23 w 1273"/>
              <a:gd name="T11" fmla="*/ 895 h 896"/>
              <a:gd name="T12" fmla="*/ 1254 w 1273"/>
              <a:gd name="T13" fmla="*/ 895 h 896"/>
              <a:gd name="T14" fmla="*/ 1272 w 1273"/>
              <a:gd name="T15" fmla="*/ 871 h 896"/>
              <a:gd name="T16" fmla="*/ 1272 w 1273"/>
              <a:gd name="T17" fmla="*/ 23 h 896"/>
              <a:gd name="T18" fmla="*/ 1254 w 1273"/>
              <a:gd name="T19" fmla="*/ 0 h 896"/>
              <a:gd name="T20" fmla="*/ 1195 w 1273"/>
              <a:gd name="T21" fmla="*/ 818 h 896"/>
              <a:gd name="T22" fmla="*/ 1195 w 1273"/>
              <a:gd name="T23" fmla="*/ 818 h 896"/>
              <a:gd name="T24" fmla="*/ 706 w 1273"/>
              <a:gd name="T25" fmla="*/ 818 h 896"/>
              <a:gd name="T26" fmla="*/ 636 w 1273"/>
              <a:gd name="T27" fmla="*/ 859 h 896"/>
              <a:gd name="T28" fmla="*/ 636 w 1273"/>
              <a:gd name="T29" fmla="*/ 859 h 896"/>
              <a:gd name="T30" fmla="*/ 636 w 1273"/>
              <a:gd name="T31" fmla="*/ 859 h 896"/>
              <a:gd name="T32" fmla="*/ 636 w 1273"/>
              <a:gd name="T33" fmla="*/ 859 h 896"/>
              <a:gd name="T34" fmla="*/ 636 w 1273"/>
              <a:gd name="T35" fmla="*/ 859 h 896"/>
              <a:gd name="T36" fmla="*/ 565 w 1273"/>
              <a:gd name="T37" fmla="*/ 818 h 896"/>
              <a:gd name="T38" fmla="*/ 76 w 1273"/>
              <a:gd name="T39" fmla="*/ 818 h 896"/>
              <a:gd name="T40" fmla="*/ 76 w 1273"/>
              <a:gd name="T41" fmla="*/ 70 h 896"/>
              <a:gd name="T42" fmla="*/ 565 w 1273"/>
              <a:gd name="T43" fmla="*/ 70 h 896"/>
              <a:gd name="T44" fmla="*/ 636 w 1273"/>
              <a:gd name="T45" fmla="*/ 135 h 896"/>
              <a:gd name="T46" fmla="*/ 636 w 1273"/>
              <a:gd name="T47" fmla="*/ 135 h 896"/>
              <a:gd name="T48" fmla="*/ 706 w 1273"/>
              <a:gd name="T49" fmla="*/ 70 h 896"/>
              <a:gd name="T50" fmla="*/ 1195 w 1273"/>
              <a:gd name="T51" fmla="*/ 70 h 896"/>
              <a:gd name="T52" fmla="*/ 1195 w 1273"/>
              <a:gd name="T53" fmla="*/ 81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3" h="896">
                <a:moveTo>
                  <a:pt x="1254" y="0"/>
                </a:moveTo>
                <a:lnTo>
                  <a:pt x="1254" y="0"/>
                </a:lnTo>
                <a:cubicBezTo>
                  <a:pt x="23" y="0"/>
                  <a:pt x="23" y="0"/>
                  <a:pt x="23" y="0"/>
                </a:cubicBezTo>
                <a:cubicBezTo>
                  <a:pt x="11" y="0"/>
                  <a:pt x="0" y="11"/>
                  <a:pt x="0" y="23"/>
                </a:cubicBezTo>
                <a:cubicBezTo>
                  <a:pt x="0" y="871"/>
                  <a:pt x="0" y="871"/>
                  <a:pt x="0" y="871"/>
                </a:cubicBezTo>
                <a:cubicBezTo>
                  <a:pt x="0" y="883"/>
                  <a:pt x="11" y="895"/>
                  <a:pt x="23" y="895"/>
                </a:cubicBezTo>
                <a:cubicBezTo>
                  <a:pt x="1254" y="895"/>
                  <a:pt x="1254" y="895"/>
                  <a:pt x="1254" y="895"/>
                </a:cubicBezTo>
                <a:cubicBezTo>
                  <a:pt x="1266" y="895"/>
                  <a:pt x="1272" y="883"/>
                  <a:pt x="1272" y="871"/>
                </a:cubicBezTo>
                <a:cubicBezTo>
                  <a:pt x="1272" y="23"/>
                  <a:pt x="1272" y="23"/>
                  <a:pt x="1272" y="23"/>
                </a:cubicBezTo>
                <a:cubicBezTo>
                  <a:pt x="1272" y="11"/>
                  <a:pt x="1266" y="0"/>
                  <a:pt x="1254" y="0"/>
                </a:cubicBezTo>
                <a:close/>
                <a:moveTo>
                  <a:pt x="1195" y="818"/>
                </a:moveTo>
                <a:lnTo>
                  <a:pt x="1195" y="818"/>
                </a:lnTo>
                <a:cubicBezTo>
                  <a:pt x="706" y="818"/>
                  <a:pt x="706" y="818"/>
                  <a:pt x="706" y="818"/>
                </a:cubicBezTo>
                <a:cubicBezTo>
                  <a:pt x="677" y="818"/>
                  <a:pt x="653" y="836"/>
                  <a:pt x="636" y="859"/>
                </a:cubicBezTo>
                <a:lnTo>
                  <a:pt x="636" y="859"/>
                </a:lnTo>
                <a:lnTo>
                  <a:pt x="636" y="859"/>
                </a:lnTo>
                <a:lnTo>
                  <a:pt x="636" y="859"/>
                </a:lnTo>
                <a:lnTo>
                  <a:pt x="636" y="859"/>
                </a:lnTo>
                <a:cubicBezTo>
                  <a:pt x="624" y="836"/>
                  <a:pt x="600" y="818"/>
                  <a:pt x="565" y="818"/>
                </a:cubicBezTo>
                <a:cubicBezTo>
                  <a:pt x="76" y="818"/>
                  <a:pt x="76" y="818"/>
                  <a:pt x="76" y="818"/>
                </a:cubicBezTo>
                <a:cubicBezTo>
                  <a:pt x="76" y="70"/>
                  <a:pt x="76" y="70"/>
                  <a:pt x="76" y="70"/>
                </a:cubicBezTo>
                <a:cubicBezTo>
                  <a:pt x="565" y="70"/>
                  <a:pt x="565" y="70"/>
                  <a:pt x="565" y="70"/>
                </a:cubicBezTo>
                <a:cubicBezTo>
                  <a:pt x="606" y="70"/>
                  <a:pt x="636" y="100"/>
                  <a:pt x="636" y="135"/>
                </a:cubicBezTo>
                <a:lnTo>
                  <a:pt x="636" y="135"/>
                </a:lnTo>
                <a:cubicBezTo>
                  <a:pt x="641" y="100"/>
                  <a:pt x="671" y="70"/>
                  <a:pt x="706" y="70"/>
                </a:cubicBezTo>
                <a:cubicBezTo>
                  <a:pt x="1195" y="70"/>
                  <a:pt x="1195" y="70"/>
                  <a:pt x="1195" y="70"/>
                </a:cubicBezTo>
                <a:lnTo>
                  <a:pt x="1195" y="818"/>
                </a:lnTo>
                <a:close/>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8" name="Freeform 58">
            <a:extLst>
              <a:ext uri="{FF2B5EF4-FFF2-40B4-BE49-F238E27FC236}">
                <a16:creationId xmlns:a16="http://schemas.microsoft.com/office/drawing/2014/main" id="{61C26C2D-6145-4C08-889E-05DC556961E4}"/>
              </a:ext>
            </a:extLst>
          </p:cNvPr>
          <p:cNvSpPr>
            <a:spLocks noChangeArrowheads="1"/>
          </p:cNvSpPr>
          <p:nvPr/>
        </p:nvSpPr>
        <p:spPr bwMode="auto">
          <a:xfrm>
            <a:off x="3823537" y="3769916"/>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9" name="Freeform 59">
            <a:extLst>
              <a:ext uri="{FF2B5EF4-FFF2-40B4-BE49-F238E27FC236}">
                <a16:creationId xmlns:a16="http://schemas.microsoft.com/office/drawing/2014/main" id="{872F22FD-79D5-49B4-9B69-C965AFFB269B}"/>
              </a:ext>
            </a:extLst>
          </p:cNvPr>
          <p:cNvSpPr>
            <a:spLocks noChangeArrowheads="1"/>
          </p:cNvSpPr>
          <p:nvPr/>
        </p:nvSpPr>
        <p:spPr bwMode="auto">
          <a:xfrm>
            <a:off x="3823537" y="3785648"/>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0" name="Freeform 60">
            <a:extLst>
              <a:ext uri="{FF2B5EF4-FFF2-40B4-BE49-F238E27FC236}">
                <a16:creationId xmlns:a16="http://schemas.microsoft.com/office/drawing/2014/main" id="{8C554236-1DA7-4427-A243-2EB78664A487}"/>
              </a:ext>
            </a:extLst>
          </p:cNvPr>
          <p:cNvSpPr>
            <a:spLocks noChangeArrowheads="1"/>
          </p:cNvSpPr>
          <p:nvPr/>
        </p:nvSpPr>
        <p:spPr bwMode="auto">
          <a:xfrm>
            <a:off x="3823537" y="3800696"/>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1" name="Freeform 61">
            <a:extLst>
              <a:ext uri="{FF2B5EF4-FFF2-40B4-BE49-F238E27FC236}">
                <a16:creationId xmlns:a16="http://schemas.microsoft.com/office/drawing/2014/main" id="{4A1BBD22-6318-4082-AFDC-D21F3BA61DBD}"/>
              </a:ext>
            </a:extLst>
          </p:cNvPr>
          <p:cNvSpPr>
            <a:spLocks noChangeArrowheads="1"/>
          </p:cNvSpPr>
          <p:nvPr/>
        </p:nvSpPr>
        <p:spPr bwMode="auto">
          <a:xfrm>
            <a:off x="3823537" y="3816428"/>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2" name="Freeform 62">
            <a:extLst>
              <a:ext uri="{FF2B5EF4-FFF2-40B4-BE49-F238E27FC236}">
                <a16:creationId xmlns:a16="http://schemas.microsoft.com/office/drawing/2014/main" id="{C458ABC5-E391-40C9-BDD7-19CF62361025}"/>
              </a:ext>
            </a:extLst>
          </p:cNvPr>
          <p:cNvSpPr>
            <a:spLocks noChangeArrowheads="1"/>
          </p:cNvSpPr>
          <p:nvPr/>
        </p:nvSpPr>
        <p:spPr bwMode="auto">
          <a:xfrm>
            <a:off x="3823537" y="3832160"/>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3" name="Freeform 63">
            <a:extLst>
              <a:ext uri="{FF2B5EF4-FFF2-40B4-BE49-F238E27FC236}">
                <a16:creationId xmlns:a16="http://schemas.microsoft.com/office/drawing/2014/main" id="{F496B7FD-5224-4E03-AC5A-935A475E692B}"/>
              </a:ext>
            </a:extLst>
          </p:cNvPr>
          <p:cNvSpPr>
            <a:spLocks noChangeArrowheads="1"/>
          </p:cNvSpPr>
          <p:nvPr/>
        </p:nvSpPr>
        <p:spPr bwMode="auto">
          <a:xfrm>
            <a:off x="3823537" y="3847891"/>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4" name="Freeform 64">
            <a:extLst>
              <a:ext uri="{FF2B5EF4-FFF2-40B4-BE49-F238E27FC236}">
                <a16:creationId xmlns:a16="http://schemas.microsoft.com/office/drawing/2014/main" id="{7164F5DB-4B96-4EC4-ABAE-404D85ED68E0}"/>
              </a:ext>
            </a:extLst>
          </p:cNvPr>
          <p:cNvSpPr>
            <a:spLocks noChangeArrowheads="1"/>
          </p:cNvSpPr>
          <p:nvPr/>
        </p:nvSpPr>
        <p:spPr bwMode="auto">
          <a:xfrm>
            <a:off x="3733255" y="3769916"/>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5" name="Freeform 65">
            <a:extLst>
              <a:ext uri="{FF2B5EF4-FFF2-40B4-BE49-F238E27FC236}">
                <a16:creationId xmlns:a16="http://schemas.microsoft.com/office/drawing/2014/main" id="{BF58AEE5-F7EB-44E9-8B48-3817529A9024}"/>
              </a:ext>
            </a:extLst>
          </p:cNvPr>
          <p:cNvSpPr>
            <a:spLocks noChangeArrowheads="1"/>
          </p:cNvSpPr>
          <p:nvPr/>
        </p:nvSpPr>
        <p:spPr bwMode="auto">
          <a:xfrm>
            <a:off x="3733255" y="3785648"/>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6" name="Freeform 66">
            <a:extLst>
              <a:ext uri="{FF2B5EF4-FFF2-40B4-BE49-F238E27FC236}">
                <a16:creationId xmlns:a16="http://schemas.microsoft.com/office/drawing/2014/main" id="{A586AA96-9470-48D7-A057-1FC386230256}"/>
              </a:ext>
            </a:extLst>
          </p:cNvPr>
          <p:cNvSpPr>
            <a:spLocks noChangeArrowheads="1"/>
          </p:cNvSpPr>
          <p:nvPr/>
        </p:nvSpPr>
        <p:spPr bwMode="auto">
          <a:xfrm>
            <a:off x="3733255" y="3800696"/>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7" name="Freeform 67">
            <a:extLst>
              <a:ext uri="{FF2B5EF4-FFF2-40B4-BE49-F238E27FC236}">
                <a16:creationId xmlns:a16="http://schemas.microsoft.com/office/drawing/2014/main" id="{1F9DB2CF-F2C6-4690-8889-EF0B594941CC}"/>
              </a:ext>
            </a:extLst>
          </p:cNvPr>
          <p:cNvSpPr>
            <a:spLocks noChangeArrowheads="1"/>
          </p:cNvSpPr>
          <p:nvPr/>
        </p:nvSpPr>
        <p:spPr bwMode="auto">
          <a:xfrm>
            <a:off x="3733255" y="3816428"/>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8" name="Freeform 68">
            <a:extLst>
              <a:ext uri="{FF2B5EF4-FFF2-40B4-BE49-F238E27FC236}">
                <a16:creationId xmlns:a16="http://schemas.microsoft.com/office/drawing/2014/main" id="{CD558221-CCF6-4665-B2F0-21A4E1A3FB58}"/>
              </a:ext>
            </a:extLst>
          </p:cNvPr>
          <p:cNvSpPr>
            <a:spLocks noChangeArrowheads="1"/>
          </p:cNvSpPr>
          <p:nvPr/>
        </p:nvSpPr>
        <p:spPr bwMode="auto">
          <a:xfrm>
            <a:off x="3733255" y="3832160"/>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9" name="Freeform 69">
            <a:extLst>
              <a:ext uri="{FF2B5EF4-FFF2-40B4-BE49-F238E27FC236}">
                <a16:creationId xmlns:a16="http://schemas.microsoft.com/office/drawing/2014/main" id="{61F7AE00-AA08-4A83-8EF6-6C4AFA1DB72B}"/>
              </a:ext>
            </a:extLst>
          </p:cNvPr>
          <p:cNvSpPr>
            <a:spLocks noChangeArrowheads="1"/>
          </p:cNvSpPr>
          <p:nvPr/>
        </p:nvSpPr>
        <p:spPr bwMode="auto">
          <a:xfrm>
            <a:off x="3733255" y="3847891"/>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0" name="Freeform 70">
            <a:extLst>
              <a:ext uri="{FF2B5EF4-FFF2-40B4-BE49-F238E27FC236}">
                <a16:creationId xmlns:a16="http://schemas.microsoft.com/office/drawing/2014/main" id="{4A458573-5FF0-4F18-9C6C-DA689FC1EB94}"/>
              </a:ext>
            </a:extLst>
          </p:cNvPr>
          <p:cNvSpPr>
            <a:spLocks noChangeArrowheads="1"/>
          </p:cNvSpPr>
          <p:nvPr/>
        </p:nvSpPr>
        <p:spPr bwMode="auto">
          <a:xfrm>
            <a:off x="3661440" y="2541461"/>
            <a:ext cx="45141" cy="15732"/>
          </a:xfrm>
          <a:custGeom>
            <a:avLst/>
            <a:gdLst>
              <a:gd name="T0" fmla="*/ 6 w 290"/>
              <a:gd name="T1" fmla="*/ 0 h 101"/>
              <a:gd name="T2" fmla="*/ 0 w 290"/>
              <a:gd name="T3" fmla="*/ 100 h 101"/>
              <a:gd name="T4" fmla="*/ 289 w 290"/>
              <a:gd name="T5" fmla="*/ 100 h 101"/>
              <a:gd name="T6" fmla="*/ 283 w 290"/>
              <a:gd name="T7" fmla="*/ 0 h 101"/>
              <a:gd name="T8" fmla="*/ 6 w 290"/>
              <a:gd name="T9" fmla="*/ 0 h 101"/>
            </a:gdLst>
            <a:ahLst/>
            <a:cxnLst>
              <a:cxn ang="0">
                <a:pos x="T0" y="T1"/>
              </a:cxn>
              <a:cxn ang="0">
                <a:pos x="T2" y="T3"/>
              </a:cxn>
              <a:cxn ang="0">
                <a:pos x="T4" y="T5"/>
              </a:cxn>
              <a:cxn ang="0">
                <a:pos x="T6" y="T7"/>
              </a:cxn>
              <a:cxn ang="0">
                <a:pos x="T8" y="T9"/>
              </a:cxn>
            </a:cxnLst>
            <a:rect l="0" t="0" r="r" b="b"/>
            <a:pathLst>
              <a:path w="290" h="101">
                <a:moveTo>
                  <a:pt x="6" y="0"/>
                </a:moveTo>
                <a:lnTo>
                  <a:pt x="0" y="100"/>
                </a:lnTo>
                <a:lnTo>
                  <a:pt x="289" y="100"/>
                </a:lnTo>
                <a:lnTo>
                  <a:pt x="283" y="0"/>
                </a:lnTo>
                <a:lnTo>
                  <a:pt x="6"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1" name="Freeform 71">
            <a:extLst>
              <a:ext uri="{FF2B5EF4-FFF2-40B4-BE49-F238E27FC236}">
                <a16:creationId xmlns:a16="http://schemas.microsoft.com/office/drawing/2014/main" id="{1D5E6868-1386-44F1-ADDC-C09FE52FAF4E}"/>
              </a:ext>
            </a:extLst>
          </p:cNvPr>
          <p:cNvSpPr>
            <a:spLocks noChangeArrowheads="1"/>
          </p:cNvSpPr>
          <p:nvPr/>
        </p:nvSpPr>
        <p:spPr bwMode="auto">
          <a:xfrm>
            <a:off x="3621088" y="2460750"/>
            <a:ext cx="125163" cy="77976"/>
          </a:xfrm>
          <a:custGeom>
            <a:avLst/>
            <a:gdLst>
              <a:gd name="T0" fmla="*/ 542 w 808"/>
              <a:gd name="T1" fmla="*/ 500 h 501"/>
              <a:gd name="T2" fmla="*/ 807 w 808"/>
              <a:gd name="T3" fmla="*/ 500 h 501"/>
              <a:gd name="T4" fmla="*/ 807 w 808"/>
              <a:gd name="T5" fmla="*/ 0 h 501"/>
              <a:gd name="T6" fmla="*/ 400 w 808"/>
              <a:gd name="T7" fmla="*/ 0 h 501"/>
              <a:gd name="T8" fmla="*/ 400 w 808"/>
              <a:gd name="T9" fmla="*/ 59 h 501"/>
              <a:gd name="T10" fmla="*/ 730 w 808"/>
              <a:gd name="T11" fmla="*/ 59 h 501"/>
              <a:gd name="T12" fmla="*/ 730 w 808"/>
              <a:gd name="T13" fmla="*/ 441 h 501"/>
              <a:gd name="T14" fmla="*/ 536 w 808"/>
              <a:gd name="T15" fmla="*/ 441 h 501"/>
              <a:gd name="T16" fmla="*/ 400 w 808"/>
              <a:gd name="T17" fmla="*/ 441 h 501"/>
              <a:gd name="T18" fmla="*/ 400 w 808"/>
              <a:gd name="T19" fmla="*/ 500 h 501"/>
              <a:gd name="T20" fmla="*/ 542 w 808"/>
              <a:gd name="T21" fmla="*/ 500 h 501"/>
              <a:gd name="T22" fmla="*/ 400 w 808"/>
              <a:gd name="T23" fmla="*/ 0 h 501"/>
              <a:gd name="T24" fmla="*/ 0 w 808"/>
              <a:gd name="T25" fmla="*/ 0 h 501"/>
              <a:gd name="T26" fmla="*/ 0 w 808"/>
              <a:gd name="T27" fmla="*/ 500 h 501"/>
              <a:gd name="T28" fmla="*/ 265 w 808"/>
              <a:gd name="T29" fmla="*/ 500 h 501"/>
              <a:gd name="T30" fmla="*/ 400 w 808"/>
              <a:gd name="T31" fmla="*/ 500 h 501"/>
              <a:gd name="T32" fmla="*/ 400 w 808"/>
              <a:gd name="T33" fmla="*/ 441 h 501"/>
              <a:gd name="T34" fmla="*/ 271 w 808"/>
              <a:gd name="T35" fmla="*/ 441 h 501"/>
              <a:gd name="T36" fmla="*/ 71 w 808"/>
              <a:gd name="T37" fmla="*/ 441 h 501"/>
              <a:gd name="T38" fmla="*/ 71 w 808"/>
              <a:gd name="T39" fmla="*/ 441 h 501"/>
              <a:gd name="T40" fmla="*/ 71 w 808"/>
              <a:gd name="T41" fmla="*/ 59 h 501"/>
              <a:gd name="T42" fmla="*/ 400 w 808"/>
              <a:gd name="T43" fmla="*/ 59 h 501"/>
              <a:gd name="T44" fmla="*/ 400 w 808"/>
              <a:gd name="T4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8" h="501">
                <a:moveTo>
                  <a:pt x="542" y="500"/>
                </a:moveTo>
                <a:lnTo>
                  <a:pt x="807" y="500"/>
                </a:lnTo>
                <a:lnTo>
                  <a:pt x="807" y="0"/>
                </a:lnTo>
                <a:lnTo>
                  <a:pt x="400" y="0"/>
                </a:lnTo>
                <a:lnTo>
                  <a:pt x="400" y="59"/>
                </a:lnTo>
                <a:lnTo>
                  <a:pt x="730" y="59"/>
                </a:lnTo>
                <a:lnTo>
                  <a:pt x="730" y="441"/>
                </a:lnTo>
                <a:lnTo>
                  <a:pt x="536" y="441"/>
                </a:lnTo>
                <a:lnTo>
                  <a:pt x="400" y="441"/>
                </a:lnTo>
                <a:lnTo>
                  <a:pt x="400" y="500"/>
                </a:lnTo>
                <a:lnTo>
                  <a:pt x="542" y="500"/>
                </a:lnTo>
                <a:close/>
                <a:moveTo>
                  <a:pt x="400" y="0"/>
                </a:moveTo>
                <a:lnTo>
                  <a:pt x="0" y="0"/>
                </a:lnTo>
                <a:lnTo>
                  <a:pt x="0" y="500"/>
                </a:lnTo>
                <a:lnTo>
                  <a:pt x="265" y="500"/>
                </a:lnTo>
                <a:lnTo>
                  <a:pt x="400" y="500"/>
                </a:lnTo>
                <a:lnTo>
                  <a:pt x="400" y="441"/>
                </a:lnTo>
                <a:lnTo>
                  <a:pt x="271" y="441"/>
                </a:lnTo>
                <a:lnTo>
                  <a:pt x="71" y="441"/>
                </a:lnTo>
                <a:lnTo>
                  <a:pt x="71" y="441"/>
                </a:lnTo>
                <a:lnTo>
                  <a:pt x="71" y="59"/>
                </a:lnTo>
                <a:lnTo>
                  <a:pt x="400" y="59"/>
                </a:lnTo>
                <a:lnTo>
                  <a:pt x="400" y="0"/>
                </a:lnTo>
                <a:close/>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2" name="Freeform 72">
            <a:extLst>
              <a:ext uri="{FF2B5EF4-FFF2-40B4-BE49-F238E27FC236}">
                <a16:creationId xmlns:a16="http://schemas.microsoft.com/office/drawing/2014/main" id="{CA14C184-0639-4DF3-9995-D72BD41C1AED}"/>
              </a:ext>
            </a:extLst>
          </p:cNvPr>
          <p:cNvSpPr>
            <a:spLocks noChangeArrowheads="1"/>
          </p:cNvSpPr>
          <p:nvPr/>
        </p:nvSpPr>
        <p:spPr bwMode="auto">
          <a:xfrm>
            <a:off x="3653233" y="2560613"/>
            <a:ext cx="61556" cy="6840"/>
          </a:xfrm>
          <a:custGeom>
            <a:avLst/>
            <a:gdLst>
              <a:gd name="T0" fmla="*/ 0 w 396"/>
              <a:gd name="T1" fmla="*/ 0 h 43"/>
              <a:gd name="T2" fmla="*/ 0 w 396"/>
              <a:gd name="T3" fmla="*/ 42 h 43"/>
              <a:gd name="T4" fmla="*/ 395 w 396"/>
              <a:gd name="T5" fmla="*/ 42 h 43"/>
              <a:gd name="T6" fmla="*/ 395 w 396"/>
              <a:gd name="T7" fmla="*/ 0 h 43"/>
              <a:gd name="T8" fmla="*/ 342 w 396"/>
              <a:gd name="T9" fmla="*/ 0 h 43"/>
              <a:gd name="T10" fmla="*/ 53 w 396"/>
              <a:gd name="T11" fmla="*/ 0 h 43"/>
              <a:gd name="T12" fmla="*/ 0 w 39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96" h="43">
                <a:moveTo>
                  <a:pt x="0" y="0"/>
                </a:moveTo>
                <a:lnTo>
                  <a:pt x="0" y="42"/>
                </a:lnTo>
                <a:lnTo>
                  <a:pt x="395" y="42"/>
                </a:lnTo>
                <a:lnTo>
                  <a:pt x="395" y="0"/>
                </a:lnTo>
                <a:lnTo>
                  <a:pt x="342" y="0"/>
                </a:lnTo>
                <a:lnTo>
                  <a:pt x="53" y="0"/>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3" name="Freeform 80">
            <a:extLst>
              <a:ext uri="{FF2B5EF4-FFF2-40B4-BE49-F238E27FC236}">
                <a16:creationId xmlns:a16="http://schemas.microsoft.com/office/drawing/2014/main" id="{5BEC291E-C15E-43C2-A015-4E44E7DA3BF5}"/>
              </a:ext>
            </a:extLst>
          </p:cNvPr>
          <p:cNvSpPr>
            <a:spLocks noChangeArrowheads="1"/>
          </p:cNvSpPr>
          <p:nvPr/>
        </p:nvSpPr>
        <p:spPr bwMode="auto">
          <a:xfrm>
            <a:off x="1528200" y="2990162"/>
            <a:ext cx="106696" cy="108071"/>
          </a:xfrm>
          <a:custGeom>
            <a:avLst/>
            <a:gdLst>
              <a:gd name="T0" fmla="*/ 689 w 690"/>
              <a:gd name="T1" fmla="*/ 347 h 695"/>
              <a:gd name="T2" fmla="*/ 689 w 690"/>
              <a:gd name="T3" fmla="*/ 347 h 695"/>
              <a:gd name="T4" fmla="*/ 342 w 690"/>
              <a:gd name="T5" fmla="*/ 0 h 695"/>
              <a:gd name="T6" fmla="*/ 0 w 690"/>
              <a:gd name="T7" fmla="*/ 347 h 695"/>
              <a:gd name="T8" fmla="*/ 342 w 690"/>
              <a:gd name="T9" fmla="*/ 694 h 695"/>
              <a:gd name="T10" fmla="*/ 689 w 690"/>
              <a:gd name="T11" fmla="*/ 347 h 695"/>
            </a:gdLst>
            <a:ahLst/>
            <a:cxnLst>
              <a:cxn ang="0">
                <a:pos x="T0" y="T1"/>
              </a:cxn>
              <a:cxn ang="0">
                <a:pos x="T2" y="T3"/>
              </a:cxn>
              <a:cxn ang="0">
                <a:pos x="T4" y="T5"/>
              </a:cxn>
              <a:cxn ang="0">
                <a:pos x="T6" y="T7"/>
              </a:cxn>
              <a:cxn ang="0">
                <a:pos x="T8" y="T9"/>
              </a:cxn>
              <a:cxn ang="0">
                <a:pos x="T10" y="T11"/>
              </a:cxn>
            </a:cxnLst>
            <a:rect l="0" t="0" r="r" b="b"/>
            <a:pathLst>
              <a:path w="690" h="695">
                <a:moveTo>
                  <a:pt x="689" y="347"/>
                </a:moveTo>
                <a:lnTo>
                  <a:pt x="689" y="347"/>
                </a:lnTo>
                <a:cubicBezTo>
                  <a:pt x="689" y="153"/>
                  <a:pt x="536" y="0"/>
                  <a:pt x="342" y="0"/>
                </a:cubicBezTo>
                <a:cubicBezTo>
                  <a:pt x="153" y="0"/>
                  <a:pt x="0" y="153"/>
                  <a:pt x="0" y="347"/>
                </a:cubicBezTo>
                <a:cubicBezTo>
                  <a:pt x="0" y="535"/>
                  <a:pt x="153" y="694"/>
                  <a:pt x="342" y="694"/>
                </a:cubicBezTo>
                <a:cubicBezTo>
                  <a:pt x="536" y="694"/>
                  <a:pt x="689" y="535"/>
                  <a:pt x="689" y="347"/>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4" name="Freeform 81">
            <a:extLst>
              <a:ext uri="{FF2B5EF4-FFF2-40B4-BE49-F238E27FC236}">
                <a16:creationId xmlns:a16="http://schemas.microsoft.com/office/drawing/2014/main" id="{E0760D27-EDEE-4E78-A068-955D609F24BE}"/>
              </a:ext>
            </a:extLst>
          </p:cNvPr>
          <p:cNvSpPr>
            <a:spLocks noChangeArrowheads="1"/>
          </p:cNvSpPr>
          <p:nvPr/>
        </p:nvSpPr>
        <p:spPr bwMode="auto">
          <a:xfrm>
            <a:off x="2150595" y="2484006"/>
            <a:ext cx="83442" cy="83447"/>
          </a:xfrm>
          <a:custGeom>
            <a:avLst/>
            <a:gdLst>
              <a:gd name="T0" fmla="*/ 536 w 537"/>
              <a:gd name="T1" fmla="*/ 265 h 537"/>
              <a:gd name="T2" fmla="*/ 536 w 537"/>
              <a:gd name="T3" fmla="*/ 265 h 537"/>
              <a:gd name="T4" fmla="*/ 265 w 537"/>
              <a:gd name="T5" fmla="*/ 0 h 537"/>
              <a:gd name="T6" fmla="*/ 0 w 537"/>
              <a:gd name="T7" fmla="*/ 265 h 537"/>
              <a:gd name="T8" fmla="*/ 265 w 537"/>
              <a:gd name="T9" fmla="*/ 536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118"/>
                  <a:pt x="412" y="0"/>
                  <a:pt x="265" y="0"/>
                </a:cubicBezTo>
                <a:cubicBezTo>
                  <a:pt x="118" y="0"/>
                  <a:pt x="0" y="118"/>
                  <a:pt x="0" y="265"/>
                </a:cubicBezTo>
                <a:cubicBezTo>
                  <a:pt x="0" y="412"/>
                  <a:pt x="118" y="536"/>
                  <a:pt x="265" y="536"/>
                </a:cubicBezTo>
                <a:cubicBezTo>
                  <a:pt x="412" y="536"/>
                  <a:pt x="536" y="412"/>
                  <a:pt x="536" y="265"/>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5" name="Freeform 82">
            <a:extLst>
              <a:ext uri="{FF2B5EF4-FFF2-40B4-BE49-F238E27FC236}">
                <a16:creationId xmlns:a16="http://schemas.microsoft.com/office/drawing/2014/main" id="{3B7F3865-137D-4988-ACC3-271061A51D39}"/>
              </a:ext>
            </a:extLst>
          </p:cNvPr>
          <p:cNvSpPr>
            <a:spLocks noChangeArrowheads="1"/>
          </p:cNvSpPr>
          <p:nvPr/>
        </p:nvSpPr>
        <p:spPr bwMode="auto">
          <a:xfrm>
            <a:off x="3841320" y="2850627"/>
            <a:ext cx="400794" cy="402189"/>
          </a:xfrm>
          <a:custGeom>
            <a:avLst/>
            <a:gdLst>
              <a:gd name="T0" fmla="*/ 2585 w 2586"/>
              <a:gd name="T1" fmla="*/ 1295 h 2591"/>
              <a:gd name="T2" fmla="*/ 2585 w 2586"/>
              <a:gd name="T3" fmla="*/ 1295 h 2591"/>
              <a:gd name="T4" fmla="*/ 1289 w 2586"/>
              <a:gd name="T5" fmla="*/ 0 h 2591"/>
              <a:gd name="T6" fmla="*/ 0 w 2586"/>
              <a:gd name="T7" fmla="*/ 1295 h 2591"/>
              <a:gd name="T8" fmla="*/ 1289 w 2586"/>
              <a:gd name="T9" fmla="*/ 2590 h 2591"/>
              <a:gd name="T10" fmla="*/ 2585 w 2586"/>
              <a:gd name="T11" fmla="*/ 1295 h 2591"/>
            </a:gdLst>
            <a:ahLst/>
            <a:cxnLst>
              <a:cxn ang="0">
                <a:pos x="T0" y="T1"/>
              </a:cxn>
              <a:cxn ang="0">
                <a:pos x="T2" y="T3"/>
              </a:cxn>
              <a:cxn ang="0">
                <a:pos x="T4" y="T5"/>
              </a:cxn>
              <a:cxn ang="0">
                <a:pos x="T6" y="T7"/>
              </a:cxn>
              <a:cxn ang="0">
                <a:pos x="T8" y="T9"/>
              </a:cxn>
              <a:cxn ang="0">
                <a:pos x="T10" y="T11"/>
              </a:cxn>
            </a:cxnLst>
            <a:rect l="0" t="0" r="r" b="b"/>
            <a:pathLst>
              <a:path w="2586" h="2591">
                <a:moveTo>
                  <a:pt x="2585" y="1295"/>
                </a:moveTo>
                <a:lnTo>
                  <a:pt x="2585" y="1295"/>
                </a:lnTo>
                <a:cubicBezTo>
                  <a:pt x="2585" y="583"/>
                  <a:pt x="2008" y="0"/>
                  <a:pt x="1289" y="0"/>
                </a:cubicBezTo>
                <a:cubicBezTo>
                  <a:pt x="577" y="0"/>
                  <a:pt x="0" y="583"/>
                  <a:pt x="0" y="1295"/>
                </a:cubicBezTo>
                <a:cubicBezTo>
                  <a:pt x="0" y="2007"/>
                  <a:pt x="577" y="2590"/>
                  <a:pt x="1289" y="2590"/>
                </a:cubicBezTo>
                <a:cubicBezTo>
                  <a:pt x="2008" y="2590"/>
                  <a:pt x="2585" y="2007"/>
                  <a:pt x="2585" y="1295"/>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6" name="Freeform 83">
            <a:extLst>
              <a:ext uri="{FF2B5EF4-FFF2-40B4-BE49-F238E27FC236}">
                <a16:creationId xmlns:a16="http://schemas.microsoft.com/office/drawing/2014/main" id="{75F7D86B-234F-4C72-B579-168CF3FB0C9E}"/>
              </a:ext>
            </a:extLst>
          </p:cNvPr>
          <p:cNvSpPr>
            <a:spLocks noChangeArrowheads="1"/>
          </p:cNvSpPr>
          <p:nvPr/>
        </p:nvSpPr>
        <p:spPr bwMode="auto">
          <a:xfrm>
            <a:off x="3289371" y="1768548"/>
            <a:ext cx="380961" cy="380985"/>
          </a:xfrm>
          <a:custGeom>
            <a:avLst/>
            <a:gdLst>
              <a:gd name="T0" fmla="*/ 2455 w 2456"/>
              <a:gd name="T1" fmla="*/ 1230 h 2456"/>
              <a:gd name="T2" fmla="*/ 2455 w 2456"/>
              <a:gd name="T3" fmla="*/ 1230 h 2456"/>
              <a:gd name="T4" fmla="*/ 1230 w 2456"/>
              <a:gd name="T5" fmla="*/ 0 h 2456"/>
              <a:gd name="T6" fmla="*/ 0 w 2456"/>
              <a:gd name="T7" fmla="*/ 1230 h 2456"/>
              <a:gd name="T8" fmla="*/ 1230 w 2456"/>
              <a:gd name="T9" fmla="*/ 2455 h 2456"/>
              <a:gd name="T10" fmla="*/ 2455 w 2456"/>
              <a:gd name="T11" fmla="*/ 1230 h 2456"/>
            </a:gdLst>
            <a:ahLst/>
            <a:cxnLst>
              <a:cxn ang="0">
                <a:pos x="T0" y="T1"/>
              </a:cxn>
              <a:cxn ang="0">
                <a:pos x="T2" y="T3"/>
              </a:cxn>
              <a:cxn ang="0">
                <a:pos x="T4" y="T5"/>
              </a:cxn>
              <a:cxn ang="0">
                <a:pos x="T6" y="T7"/>
              </a:cxn>
              <a:cxn ang="0">
                <a:pos x="T8" y="T9"/>
              </a:cxn>
              <a:cxn ang="0">
                <a:pos x="T10" y="T11"/>
              </a:cxn>
            </a:cxnLst>
            <a:rect l="0" t="0" r="r" b="b"/>
            <a:pathLst>
              <a:path w="2456" h="2456">
                <a:moveTo>
                  <a:pt x="2455" y="1230"/>
                </a:moveTo>
                <a:lnTo>
                  <a:pt x="2455" y="1230"/>
                </a:lnTo>
                <a:cubicBezTo>
                  <a:pt x="2455" y="553"/>
                  <a:pt x="1907" y="0"/>
                  <a:pt x="1230" y="0"/>
                </a:cubicBezTo>
                <a:cubicBezTo>
                  <a:pt x="547" y="0"/>
                  <a:pt x="0" y="553"/>
                  <a:pt x="0" y="1230"/>
                </a:cubicBezTo>
                <a:cubicBezTo>
                  <a:pt x="0" y="1907"/>
                  <a:pt x="547" y="2455"/>
                  <a:pt x="1230" y="2455"/>
                </a:cubicBezTo>
                <a:cubicBezTo>
                  <a:pt x="1907" y="2455"/>
                  <a:pt x="2455" y="1907"/>
                  <a:pt x="2455" y="1230"/>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7" name="Freeform 84">
            <a:extLst>
              <a:ext uri="{FF2B5EF4-FFF2-40B4-BE49-F238E27FC236}">
                <a16:creationId xmlns:a16="http://schemas.microsoft.com/office/drawing/2014/main" id="{C50BAB71-561B-4EDE-9E53-9BF7756FDAB1}"/>
              </a:ext>
            </a:extLst>
          </p:cNvPr>
          <p:cNvSpPr>
            <a:spLocks noChangeArrowheads="1"/>
          </p:cNvSpPr>
          <p:nvPr/>
        </p:nvSpPr>
        <p:spPr bwMode="auto">
          <a:xfrm>
            <a:off x="1798360" y="2067452"/>
            <a:ext cx="295466" cy="295486"/>
          </a:xfrm>
          <a:custGeom>
            <a:avLst/>
            <a:gdLst>
              <a:gd name="T0" fmla="*/ 1902 w 1903"/>
              <a:gd name="T1" fmla="*/ 954 h 1903"/>
              <a:gd name="T2" fmla="*/ 1902 w 1903"/>
              <a:gd name="T3" fmla="*/ 954 h 1903"/>
              <a:gd name="T4" fmla="*/ 948 w 1903"/>
              <a:gd name="T5" fmla="*/ 0 h 1903"/>
              <a:gd name="T6" fmla="*/ 0 w 1903"/>
              <a:gd name="T7" fmla="*/ 954 h 1903"/>
              <a:gd name="T8" fmla="*/ 948 w 1903"/>
              <a:gd name="T9" fmla="*/ 1902 h 1903"/>
              <a:gd name="T10" fmla="*/ 1902 w 1903"/>
              <a:gd name="T11" fmla="*/ 954 h 1903"/>
            </a:gdLst>
            <a:ahLst/>
            <a:cxnLst>
              <a:cxn ang="0">
                <a:pos x="T0" y="T1"/>
              </a:cxn>
              <a:cxn ang="0">
                <a:pos x="T2" y="T3"/>
              </a:cxn>
              <a:cxn ang="0">
                <a:pos x="T4" y="T5"/>
              </a:cxn>
              <a:cxn ang="0">
                <a:pos x="T6" y="T7"/>
              </a:cxn>
              <a:cxn ang="0">
                <a:pos x="T8" y="T9"/>
              </a:cxn>
              <a:cxn ang="0">
                <a:pos x="T10" y="T11"/>
              </a:cxn>
            </a:cxnLst>
            <a:rect l="0" t="0" r="r" b="b"/>
            <a:pathLst>
              <a:path w="1903" h="1903">
                <a:moveTo>
                  <a:pt x="1902" y="954"/>
                </a:moveTo>
                <a:lnTo>
                  <a:pt x="1902" y="954"/>
                </a:lnTo>
                <a:cubicBezTo>
                  <a:pt x="1902" y="430"/>
                  <a:pt x="1472" y="0"/>
                  <a:pt x="948" y="0"/>
                </a:cubicBezTo>
                <a:cubicBezTo>
                  <a:pt x="424" y="0"/>
                  <a:pt x="0" y="430"/>
                  <a:pt x="0" y="954"/>
                </a:cubicBezTo>
                <a:cubicBezTo>
                  <a:pt x="0" y="1478"/>
                  <a:pt x="424" y="1902"/>
                  <a:pt x="948" y="1902"/>
                </a:cubicBezTo>
                <a:cubicBezTo>
                  <a:pt x="1472" y="1902"/>
                  <a:pt x="1902" y="1478"/>
                  <a:pt x="1902" y="954"/>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8" name="Freeform 85">
            <a:extLst>
              <a:ext uri="{FF2B5EF4-FFF2-40B4-BE49-F238E27FC236}">
                <a16:creationId xmlns:a16="http://schemas.microsoft.com/office/drawing/2014/main" id="{AACD69D4-9D6F-4C83-A2C6-F888847C68E2}"/>
              </a:ext>
            </a:extLst>
          </p:cNvPr>
          <p:cNvSpPr>
            <a:spLocks noChangeArrowheads="1"/>
          </p:cNvSpPr>
          <p:nvPr/>
        </p:nvSpPr>
        <p:spPr bwMode="auto">
          <a:xfrm>
            <a:off x="1204007" y="2900558"/>
            <a:ext cx="301622" cy="301642"/>
          </a:xfrm>
          <a:custGeom>
            <a:avLst/>
            <a:gdLst>
              <a:gd name="T0" fmla="*/ 1943 w 1944"/>
              <a:gd name="T1" fmla="*/ 971 h 1943"/>
              <a:gd name="T2" fmla="*/ 1943 w 1944"/>
              <a:gd name="T3" fmla="*/ 971 h 1943"/>
              <a:gd name="T4" fmla="*/ 972 w 1944"/>
              <a:gd name="T5" fmla="*/ 0 h 1943"/>
              <a:gd name="T6" fmla="*/ 0 w 1944"/>
              <a:gd name="T7" fmla="*/ 971 h 1943"/>
              <a:gd name="T8" fmla="*/ 972 w 1944"/>
              <a:gd name="T9" fmla="*/ 1942 h 1943"/>
              <a:gd name="T10" fmla="*/ 1943 w 1944"/>
              <a:gd name="T11" fmla="*/ 971 h 1943"/>
            </a:gdLst>
            <a:ahLst/>
            <a:cxnLst>
              <a:cxn ang="0">
                <a:pos x="T0" y="T1"/>
              </a:cxn>
              <a:cxn ang="0">
                <a:pos x="T2" y="T3"/>
              </a:cxn>
              <a:cxn ang="0">
                <a:pos x="T4" y="T5"/>
              </a:cxn>
              <a:cxn ang="0">
                <a:pos x="T6" y="T7"/>
              </a:cxn>
              <a:cxn ang="0">
                <a:pos x="T8" y="T9"/>
              </a:cxn>
              <a:cxn ang="0">
                <a:pos x="T10" y="T11"/>
              </a:cxn>
            </a:cxnLst>
            <a:rect l="0" t="0" r="r" b="b"/>
            <a:pathLst>
              <a:path w="1944" h="1943">
                <a:moveTo>
                  <a:pt x="1943" y="971"/>
                </a:moveTo>
                <a:lnTo>
                  <a:pt x="1943" y="971"/>
                </a:lnTo>
                <a:cubicBezTo>
                  <a:pt x="1943" y="436"/>
                  <a:pt x="1507" y="0"/>
                  <a:pt x="972" y="0"/>
                </a:cubicBezTo>
                <a:cubicBezTo>
                  <a:pt x="436" y="0"/>
                  <a:pt x="0" y="436"/>
                  <a:pt x="0" y="971"/>
                </a:cubicBezTo>
                <a:cubicBezTo>
                  <a:pt x="0" y="1506"/>
                  <a:pt x="436" y="1942"/>
                  <a:pt x="972" y="1942"/>
                </a:cubicBezTo>
                <a:cubicBezTo>
                  <a:pt x="1507" y="1942"/>
                  <a:pt x="1943" y="1506"/>
                  <a:pt x="1943" y="971"/>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9" name="Freeform 86">
            <a:extLst>
              <a:ext uri="{FF2B5EF4-FFF2-40B4-BE49-F238E27FC236}">
                <a16:creationId xmlns:a16="http://schemas.microsoft.com/office/drawing/2014/main" id="{A04BF85C-4D46-418E-82DE-684F8122D349}"/>
              </a:ext>
            </a:extLst>
          </p:cNvPr>
          <p:cNvSpPr>
            <a:spLocks noChangeArrowheads="1"/>
          </p:cNvSpPr>
          <p:nvPr/>
        </p:nvSpPr>
        <p:spPr bwMode="auto">
          <a:xfrm>
            <a:off x="1803831" y="4018206"/>
            <a:ext cx="309146" cy="309165"/>
          </a:xfrm>
          <a:custGeom>
            <a:avLst/>
            <a:gdLst>
              <a:gd name="T0" fmla="*/ 1991 w 1992"/>
              <a:gd name="T1" fmla="*/ 995 h 1991"/>
              <a:gd name="T2" fmla="*/ 1991 w 1992"/>
              <a:gd name="T3" fmla="*/ 995 h 1991"/>
              <a:gd name="T4" fmla="*/ 996 w 1992"/>
              <a:gd name="T5" fmla="*/ 0 h 1991"/>
              <a:gd name="T6" fmla="*/ 0 w 1992"/>
              <a:gd name="T7" fmla="*/ 995 h 1991"/>
              <a:gd name="T8" fmla="*/ 996 w 1992"/>
              <a:gd name="T9" fmla="*/ 1990 h 1991"/>
              <a:gd name="T10" fmla="*/ 1991 w 1992"/>
              <a:gd name="T11" fmla="*/ 995 h 1991"/>
            </a:gdLst>
            <a:ahLst/>
            <a:cxnLst>
              <a:cxn ang="0">
                <a:pos x="T0" y="T1"/>
              </a:cxn>
              <a:cxn ang="0">
                <a:pos x="T2" y="T3"/>
              </a:cxn>
              <a:cxn ang="0">
                <a:pos x="T4" y="T5"/>
              </a:cxn>
              <a:cxn ang="0">
                <a:pos x="T6" y="T7"/>
              </a:cxn>
              <a:cxn ang="0">
                <a:pos x="T8" y="T9"/>
              </a:cxn>
              <a:cxn ang="0">
                <a:pos x="T10" y="T11"/>
              </a:cxn>
            </a:cxnLst>
            <a:rect l="0" t="0" r="r" b="b"/>
            <a:pathLst>
              <a:path w="1992" h="1991">
                <a:moveTo>
                  <a:pt x="1991" y="995"/>
                </a:moveTo>
                <a:lnTo>
                  <a:pt x="1991" y="995"/>
                </a:lnTo>
                <a:cubicBezTo>
                  <a:pt x="1991" y="447"/>
                  <a:pt x="1543" y="0"/>
                  <a:pt x="996" y="0"/>
                </a:cubicBezTo>
                <a:cubicBezTo>
                  <a:pt x="448" y="0"/>
                  <a:pt x="0" y="447"/>
                  <a:pt x="0" y="995"/>
                </a:cubicBezTo>
                <a:cubicBezTo>
                  <a:pt x="0" y="1542"/>
                  <a:pt x="448" y="1990"/>
                  <a:pt x="996" y="1990"/>
                </a:cubicBezTo>
                <a:cubicBezTo>
                  <a:pt x="1543" y="1990"/>
                  <a:pt x="1991" y="1542"/>
                  <a:pt x="1991" y="995"/>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0" name="Freeform 88">
            <a:extLst>
              <a:ext uri="{FF2B5EF4-FFF2-40B4-BE49-F238E27FC236}">
                <a16:creationId xmlns:a16="http://schemas.microsoft.com/office/drawing/2014/main" id="{73206232-7923-477E-B754-0CE22DBF33EE}"/>
              </a:ext>
            </a:extLst>
          </p:cNvPr>
          <p:cNvSpPr>
            <a:spLocks noChangeArrowheads="1"/>
          </p:cNvSpPr>
          <p:nvPr/>
        </p:nvSpPr>
        <p:spPr bwMode="auto">
          <a:xfrm>
            <a:off x="2076728" y="3938863"/>
            <a:ext cx="106696" cy="108071"/>
          </a:xfrm>
          <a:custGeom>
            <a:avLst/>
            <a:gdLst>
              <a:gd name="T0" fmla="*/ 689 w 690"/>
              <a:gd name="T1" fmla="*/ 348 h 696"/>
              <a:gd name="T2" fmla="*/ 689 w 690"/>
              <a:gd name="T3" fmla="*/ 348 h 696"/>
              <a:gd name="T4" fmla="*/ 347 w 690"/>
              <a:gd name="T5" fmla="*/ 0 h 696"/>
              <a:gd name="T6" fmla="*/ 0 w 690"/>
              <a:gd name="T7" fmla="*/ 348 h 696"/>
              <a:gd name="T8" fmla="*/ 347 w 690"/>
              <a:gd name="T9" fmla="*/ 695 h 696"/>
              <a:gd name="T10" fmla="*/ 689 w 690"/>
              <a:gd name="T11" fmla="*/ 348 h 696"/>
            </a:gdLst>
            <a:ahLst/>
            <a:cxnLst>
              <a:cxn ang="0">
                <a:pos x="T0" y="T1"/>
              </a:cxn>
              <a:cxn ang="0">
                <a:pos x="T2" y="T3"/>
              </a:cxn>
              <a:cxn ang="0">
                <a:pos x="T4" y="T5"/>
              </a:cxn>
              <a:cxn ang="0">
                <a:pos x="T6" y="T7"/>
              </a:cxn>
              <a:cxn ang="0">
                <a:pos x="T8" y="T9"/>
              </a:cxn>
              <a:cxn ang="0">
                <a:pos x="T10" y="T11"/>
              </a:cxn>
            </a:cxnLst>
            <a:rect l="0" t="0" r="r" b="b"/>
            <a:pathLst>
              <a:path w="690" h="696">
                <a:moveTo>
                  <a:pt x="689" y="348"/>
                </a:moveTo>
                <a:lnTo>
                  <a:pt x="689" y="348"/>
                </a:lnTo>
                <a:cubicBezTo>
                  <a:pt x="689" y="159"/>
                  <a:pt x="536" y="0"/>
                  <a:pt x="347" y="0"/>
                </a:cubicBezTo>
                <a:cubicBezTo>
                  <a:pt x="153" y="0"/>
                  <a:pt x="0" y="159"/>
                  <a:pt x="0" y="348"/>
                </a:cubicBezTo>
                <a:cubicBezTo>
                  <a:pt x="0" y="542"/>
                  <a:pt x="153" y="695"/>
                  <a:pt x="347" y="695"/>
                </a:cubicBezTo>
                <a:cubicBezTo>
                  <a:pt x="536" y="695"/>
                  <a:pt x="689" y="542"/>
                  <a:pt x="689" y="348"/>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1" name="Freeform 89">
            <a:extLst>
              <a:ext uri="{FF2B5EF4-FFF2-40B4-BE49-F238E27FC236}">
                <a16:creationId xmlns:a16="http://schemas.microsoft.com/office/drawing/2014/main" id="{A3C50101-1D5A-478A-8C80-0F5BED264BD5}"/>
              </a:ext>
            </a:extLst>
          </p:cNvPr>
          <p:cNvSpPr>
            <a:spLocks noChangeArrowheads="1"/>
          </p:cNvSpPr>
          <p:nvPr/>
        </p:nvSpPr>
        <p:spPr bwMode="auto">
          <a:xfrm>
            <a:off x="3034942" y="3880723"/>
            <a:ext cx="310514" cy="311901"/>
          </a:xfrm>
          <a:custGeom>
            <a:avLst/>
            <a:gdLst>
              <a:gd name="T0" fmla="*/ 2002 w 2003"/>
              <a:gd name="T1" fmla="*/ 1006 h 2009"/>
              <a:gd name="T2" fmla="*/ 2002 w 2003"/>
              <a:gd name="T3" fmla="*/ 1006 h 2009"/>
              <a:gd name="T4" fmla="*/ 1001 w 2003"/>
              <a:gd name="T5" fmla="*/ 0 h 2009"/>
              <a:gd name="T6" fmla="*/ 0 w 2003"/>
              <a:gd name="T7" fmla="*/ 1006 h 2009"/>
              <a:gd name="T8" fmla="*/ 1001 w 2003"/>
              <a:gd name="T9" fmla="*/ 2008 h 2009"/>
              <a:gd name="T10" fmla="*/ 2002 w 2003"/>
              <a:gd name="T11" fmla="*/ 1006 h 2009"/>
            </a:gdLst>
            <a:ahLst/>
            <a:cxnLst>
              <a:cxn ang="0">
                <a:pos x="T0" y="T1"/>
              </a:cxn>
              <a:cxn ang="0">
                <a:pos x="T2" y="T3"/>
              </a:cxn>
              <a:cxn ang="0">
                <a:pos x="T4" y="T5"/>
              </a:cxn>
              <a:cxn ang="0">
                <a:pos x="T6" y="T7"/>
              </a:cxn>
              <a:cxn ang="0">
                <a:pos x="T8" y="T9"/>
              </a:cxn>
              <a:cxn ang="0">
                <a:pos x="T10" y="T11"/>
              </a:cxn>
            </a:cxnLst>
            <a:rect l="0" t="0" r="r" b="b"/>
            <a:pathLst>
              <a:path w="2003" h="2009">
                <a:moveTo>
                  <a:pt x="2002" y="1006"/>
                </a:moveTo>
                <a:lnTo>
                  <a:pt x="2002" y="1006"/>
                </a:lnTo>
                <a:cubicBezTo>
                  <a:pt x="2002" y="453"/>
                  <a:pt x="1554" y="0"/>
                  <a:pt x="1001" y="0"/>
                </a:cubicBezTo>
                <a:cubicBezTo>
                  <a:pt x="447" y="0"/>
                  <a:pt x="0" y="453"/>
                  <a:pt x="0" y="1006"/>
                </a:cubicBezTo>
                <a:cubicBezTo>
                  <a:pt x="0" y="1560"/>
                  <a:pt x="447" y="2008"/>
                  <a:pt x="1001" y="2008"/>
                </a:cubicBezTo>
                <a:cubicBezTo>
                  <a:pt x="1554" y="2008"/>
                  <a:pt x="2002" y="1560"/>
                  <a:pt x="2002" y="1006"/>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2" name="Freeform 90">
            <a:extLst>
              <a:ext uri="{FF2B5EF4-FFF2-40B4-BE49-F238E27FC236}">
                <a16:creationId xmlns:a16="http://schemas.microsoft.com/office/drawing/2014/main" id="{FA8B21A8-C134-4A99-A8D4-BA47B93649CD}"/>
              </a:ext>
            </a:extLst>
          </p:cNvPr>
          <p:cNvSpPr>
            <a:spLocks noChangeArrowheads="1"/>
          </p:cNvSpPr>
          <p:nvPr/>
        </p:nvSpPr>
        <p:spPr bwMode="auto">
          <a:xfrm>
            <a:off x="3017159" y="2403978"/>
            <a:ext cx="263321" cy="263338"/>
          </a:xfrm>
          <a:custGeom>
            <a:avLst/>
            <a:gdLst>
              <a:gd name="T0" fmla="*/ 1696 w 1697"/>
              <a:gd name="T1" fmla="*/ 848 h 1696"/>
              <a:gd name="T2" fmla="*/ 1696 w 1697"/>
              <a:gd name="T3" fmla="*/ 848 h 1696"/>
              <a:gd name="T4" fmla="*/ 848 w 1697"/>
              <a:gd name="T5" fmla="*/ 0 h 1696"/>
              <a:gd name="T6" fmla="*/ 0 w 1697"/>
              <a:gd name="T7" fmla="*/ 848 h 1696"/>
              <a:gd name="T8" fmla="*/ 848 w 1697"/>
              <a:gd name="T9" fmla="*/ 1695 h 1696"/>
              <a:gd name="T10" fmla="*/ 1696 w 1697"/>
              <a:gd name="T11" fmla="*/ 848 h 1696"/>
            </a:gdLst>
            <a:ahLst/>
            <a:cxnLst>
              <a:cxn ang="0">
                <a:pos x="T0" y="T1"/>
              </a:cxn>
              <a:cxn ang="0">
                <a:pos x="T2" y="T3"/>
              </a:cxn>
              <a:cxn ang="0">
                <a:pos x="T4" y="T5"/>
              </a:cxn>
              <a:cxn ang="0">
                <a:pos x="T6" y="T7"/>
              </a:cxn>
              <a:cxn ang="0">
                <a:pos x="T8" y="T9"/>
              </a:cxn>
              <a:cxn ang="0">
                <a:pos x="T10" y="T11"/>
              </a:cxn>
            </a:cxnLst>
            <a:rect l="0" t="0" r="r" b="b"/>
            <a:pathLst>
              <a:path w="1697" h="1696">
                <a:moveTo>
                  <a:pt x="1696" y="848"/>
                </a:moveTo>
                <a:lnTo>
                  <a:pt x="1696" y="848"/>
                </a:lnTo>
                <a:cubicBezTo>
                  <a:pt x="1696" y="376"/>
                  <a:pt x="1313" y="0"/>
                  <a:pt x="848" y="0"/>
                </a:cubicBezTo>
                <a:cubicBezTo>
                  <a:pt x="377" y="0"/>
                  <a:pt x="0" y="376"/>
                  <a:pt x="0" y="848"/>
                </a:cubicBezTo>
                <a:cubicBezTo>
                  <a:pt x="0" y="1313"/>
                  <a:pt x="377" y="1695"/>
                  <a:pt x="848" y="1695"/>
                </a:cubicBezTo>
                <a:cubicBezTo>
                  <a:pt x="1313" y="1695"/>
                  <a:pt x="1696" y="1313"/>
                  <a:pt x="1696" y="848"/>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3" name="Freeform 92">
            <a:extLst>
              <a:ext uri="{FF2B5EF4-FFF2-40B4-BE49-F238E27FC236}">
                <a16:creationId xmlns:a16="http://schemas.microsoft.com/office/drawing/2014/main" id="{0B4549CE-564C-450C-9360-87502E540D51}"/>
              </a:ext>
            </a:extLst>
          </p:cNvPr>
          <p:cNvSpPr>
            <a:spLocks noChangeArrowheads="1"/>
          </p:cNvSpPr>
          <p:nvPr/>
        </p:nvSpPr>
        <p:spPr bwMode="auto">
          <a:xfrm>
            <a:off x="3405643" y="1903978"/>
            <a:ext cx="36933" cy="136115"/>
          </a:xfrm>
          <a:custGeom>
            <a:avLst/>
            <a:gdLst>
              <a:gd name="T0" fmla="*/ 236 w 237"/>
              <a:gd name="T1" fmla="*/ 877 h 878"/>
              <a:gd name="T2" fmla="*/ 0 w 237"/>
              <a:gd name="T3" fmla="*/ 877 h 878"/>
              <a:gd name="T4" fmla="*/ 0 w 237"/>
              <a:gd name="T5" fmla="*/ 0 h 878"/>
              <a:gd name="T6" fmla="*/ 236 w 237"/>
              <a:gd name="T7" fmla="*/ 0 h 878"/>
              <a:gd name="T8" fmla="*/ 236 w 237"/>
              <a:gd name="T9" fmla="*/ 877 h 878"/>
            </a:gdLst>
            <a:ahLst/>
            <a:cxnLst>
              <a:cxn ang="0">
                <a:pos x="T0" y="T1"/>
              </a:cxn>
              <a:cxn ang="0">
                <a:pos x="T2" y="T3"/>
              </a:cxn>
              <a:cxn ang="0">
                <a:pos x="T4" y="T5"/>
              </a:cxn>
              <a:cxn ang="0">
                <a:pos x="T6" y="T7"/>
              </a:cxn>
              <a:cxn ang="0">
                <a:pos x="T8" y="T9"/>
              </a:cxn>
            </a:cxnLst>
            <a:rect l="0" t="0" r="r" b="b"/>
            <a:pathLst>
              <a:path w="237" h="878">
                <a:moveTo>
                  <a:pt x="236" y="877"/>
                </a:moveTo>
                <a:lnTo>
                  <a:pt x="0" y="877"/>
                </a:lnTo>
                <a:lnTo>
                  <a:pt x="0" y="0"/>
                </a:lnTo>
                <a:lnTo>
                  <a:pt x="236" y="0"/>
                </a:lnTo>
                <a:lnTo>
                  <a:pt x="236" y="877"/>
                </a:lnTo>
              </a:path>
            </a:pathLst>
          </a:custGeom>
          <a:solidFill>
            <a:srgbClr val="FFFFFF"/>
          </a:solidFill>
          <a:ln>
            <a:noFill/>
          </a:ln>
          <a:effectLst/>
          <a:extLst>
            <a:ext uri="{91240B29-F687-4f45-9708-019B960494DF}">
              <a14:hiddenLine xmlns:a14="http://schemas.microsoft.com/office/drawing/2010/main" xmlns="" w="9525" cap="flat">
                <a:solidFill>
                  <a:srgbClr val="5EB2D3"/>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4" name="Freeform 93">
            <a:extLst>
              <a:ext uri="{FF2B5EF4-FFF2-40B4-BE49-F238E27FC236}">
                <a16:creationId xmlns:a16="http://schemas.microsoft.com/office/drawing/2014/main" id="{8F4B0A57-3C97-4140-8582-A57335FB5B27}"/>
              </a:ext>
            </a:extLst>
          </p:cNvPr>
          <p:cNvSpPr>
            <a:spLocks noChangeArrowheads="1"/>
          </p:cNvSpPr>
          <p:nvPr/>
        </p:nvSpPr>
        <p:spPr bwMode="auto">
          <a:xfrm>
            <a:off x="3460359" y="1968957"/>
            <a:ext cx="41037" cy="71136"/>
          </a:xfrm>
          <a:custGeom>
            <a:avLst/>
            <a:gdLst>
              <a:gd name="T0" fmla="*/ 265 w 266"/>
              <a:gd name="T1" fmla="*/ 459 h 460"/>
              <a:gd name="T2" fmla="*/ 0 w 266"/>
              <a:gd name="T3" fmla="*/ 459 h 460"/>
              <a:gd name="T4" fmla="*/ 0 w 266"/>
              <a:gd name="T5" fmla="*/ 0 h 460"/>
              <a:gd name="T6" fmla="*/ 265 w 266"/>
              <a:gd name="T7" fmla="*/ 0 h 460"/>
              <a:gd name="T8" fmla="*/ 265 w 266"/>
              <a:gd name="T9" fmla="*/ 459 h 460"/>
            </a:gdLst>
            <a:ahLst/>
            <a:cxnLst>
              <a:cxn ang="0">
                <a:pos x="T0" y="T1"/>
              </a:cxn>
              <a:cxn ang="0">
                <a:pos x="T2" y="T3"/>
              </a:cxn>
              <a:cxn ang="0">
                <a:pos x="T4" y="T5"/>
              </a:cxn>
              <a:cxn ang="0">
                <a:pos x="T6" y="T7"/>
              </a:cxn>
              <a:cxn ang="0">
                <a:pos x="T8" y="T9"/>
              </a:cxn>
            </a:cxnLst>
            <a:rect l="0" t="0" r="r" b="b"/>
            <a:pathLst>
              <a:path w="266" h="460">
                <a:moveTo>
                  <a:pt x="265" y="459"/>
                </a:moveTo>
                <a:lnTo>
                  <a:pt x="0" y="459"/>
                </a:lnTo>
                <a:lnTo>
                  <a:pt x="0" y="0"/>
                </a:lnTo>
                <a:lnTo>
                  <a:pt x="265" y="0"/>
                </a:lnTo>
                <a:lnTo>
                  <a:pt x="265" y="459"/>
                </a:lnTo>
              </a:path>
            </a:pathLst>
          </a:custGeom>
          <a:solidFill>
            <a:srgbClr val="FFFFFF"/>
          </a:solidFill>
          <a:ln>
            <a:noFill/>
          </a:ln>
          <a:effectLst/>
          <a:extLst>
            <a:ext uri="{91240B29-F687-4f45-9708-019B960494DF}">
              <a14:hiddenLine xmlns:a14="http://schemas.microsoft.com/office/drawing/2010/main" xmlns="" w="9525" cap="flat">
                <a:solidFill>
                  <a:srgbClr val="5EB2D3"/>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5" name="Freeform 94">
            <a:extLst>
              <a:ext uri="{FF2B5EF4-FFF2-40B4-BE49-F238E27FC236}">
                <a16:creationId xmlns:a16="http://schemas.microsoft.com/office/drawing/2014/main" id="{983EA3DC-D2D4-40DC-9BF4-272843BE1E77}"/>
              </a:ext>
            </a:extLst>
          </p:cNvPr>
          <p:cNvSpPr>
            <a:spLocks noChangeArrowheads="1"/>
          </p:cNvSpPr>
          <p:nvPr/>
        </p:nvSpPr>
        <p:spPr bwMode="auto">
          <a:xfrm>
            <a:off x="3518495" y="1934074"/>
            <a:ext cx="36933" cy="106019"/>
          </a:xfrm>
          <a:custGeom>
            <a:avLst/>
            <a:gdLst>
              <a:gd name="T0" fmla="*/ 236 w 237"/>
              <a:gd name="T1" fmla="*/ 683 h 684"/>
              <a:gd name="T2" fmla="*/ 0 w 237"/>
              <a:gd name="T3" fmla="*/ 683 h 684"/>
              <a:gd name="T4" fmla="*/ 0 w 237"/>
              <a:gd name="T5" fmla="*/ 0 h 684"/>
              <a:gd name="T6" fmla="*/ 236 w 237"/>
              <a:gd name="T7" fmla="*/ 0 h 684"/>
              <a:gd name="T8" fmla="*/ 236 w 237"/>
              <a:gd name="T9" fmla="*/ 683 h 684"/>
            </a:gdLst>
            <a:ahLst/>
            <a:cxnLst>
              <a:cxn ang="0">
                <a:pos x="T0" y="T1"/>
              </a:cxn>
              <a:cxn ang="0">
                <a:pos x="T2" y="T3"/>
              </a:cxn>
              <a:cxn ang="0">
                <a:pos x="T4" y="T5"/>
              </a:cxn>
              <a:cxn ang="0">
                <a:pos x="T6" y="T7"/>
              </a:cxn>
              <a:cxn ang="0">
                <a:pos x="T8" y="T9"/>
              </a:cxn>
            </a:cxnLst>
            <a:rect l="0" t="0" r="r" b="b"/>
            <a:pathLst>
              <a:path w="237" h="684">
                <a:moveTo>
                  <a:pt x="236" y="683"/>
                </a:moveTo>
                <a:lnTo>
                  <a:pt x="0" y="683"/>
                </a:lnTo>
                <a:lnTo>
                  <a:pt x="0" y="0"/>
                </a:lnTo>
                <a:lnTo>
                  <a:pt x="236" y="0"/>
                </a:lnTo>
                <a:lnTo>
                  <a:pt x="236" y="683"/>
                </a:lnTo>
              </a:path>
            </a:pathLst>
          </a:custGeom>
          <a:solidFill>
            <a:srgbClr val="FFFFFF"/>
          </a:solidFill>
          <a:ln>
            <a:noFill/>
          </a:ln>
          <a:effectLst/>
          <a:extLst>
            <a:ext uri="{91240B29-F687-4f45-9708-019B960494DF}">
              <a14:hiddenLine xmlns:a14="http://schemas.microsoft.com/office/drawing/2010/main" xmlns="" w="9525" cap="flat">
                <a:solidFill>
                  <a:srgbClr val="5EB2D3"/>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6" name="Line 95">
            <a:extLst>
              <a:ext uri="{FF2B5EF4-FFF2-40B4-BE49-F238E27FC236}">
                <a16:creationId xmlns:a16="http://schemas.microsoft.com/office/drawing/2014/main" id="{500736B1-E708-4F89-9818-697659108576}"/>
              </a:ext>
            </a:extLst>
          </p:cNvPr>
          <p:cNvSpPr>
            <a:spLocks noChangeShapeType="1"/>
          </p:cNvSpPr>
          <p:nvPr/>
        </p:nvSpPr>
        <p:spPr bwMode="auto">
          <a:xfrm>
            <a:off x="3373498" y="2040093"/>
            <a:ext cx="212025" cy="684"/>
          </a:xfrm>
          <a:prstGeom prst="line">
            <a:avLst/>
          </a:prstGeom>
          <a:noFill/>
          <a:ln w="2160" cap="flat">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67" name="Line 96">
            <a:extLst>
              <a:ext uri="{FF2B5EF4-FFF2-40B4-BE49-F238E27FC236}">
                <a16:creationId xmlns:a16="http://schemas.microsoft.com/office/drawing/2014/main" id="{3DC9C0C9-2473-411F-A5B0-DEAFCC8FB17F}"/>
              </a:ext>
            </a:extLst>
          </p:cNvPr>
          <p:cNvSpPr>
            <a:spLocks noChangeShapeType="1"/>
          </p:cNvSpPr>
          <p:nvPr/>
        </p:nvSpPr>
        <p:spPr bwMode="auto">
          <a:xfrm flipV="1">
            <a:off x="3373498" y="1856099"/>
            <a:ext cx="684" cy="184679"/>
          </a:xfrm>
          <a:prstGeom prst="line">
            <a:avLst/>
          </a:prstGeom>
          <a:noFill/>
          <a:ln w="2160" cap="flat">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68" name="Freeform 97">
            <a:extLst>
              <a:ext uri="{FF2B5EF4-FFF2-40B4-BE49-F238E27FC236}">
                <a16:creationId xmlns:a16="http://schemas.microsoft.com/office/drawing/2014/main" id="{8F198310-E8C5-4165-B786-1F10D8296323}"/>
              </a:ext>
            </a:extLst>
          </p:cNvPr>
          <p:cNvSpPr>
            <a:spLocks noChangeArrowheads="1"/>
          </p:cNvSpPr>
          <p:nvPr/>
        </p:nvSpPr>
        <p:spPr bwMode="auto">
          <a:xfrm>
            <a:off x="1853076" y="4067454"/>
            <a:ext cx="210657" cy="209987"/>
          </a:xfrm>
          <a:custGeom>
            <a:avLst/>
            <a:gdLst>
              <a:gd name="T0" fmla="*/ 1355 w 1356"/>
              <a:gd name="T1" fmla="*/ 753 h 1355"/>
              <a:gd name="T2" fmla="*/ 1355 w 1356"/>
              <a:gd name="T3" fmla="*/ 753 h 1355"/>
              <a:gd name="T4" fmla="*/ 1355 w 1356"/>
              <a:gd name="T5" fmla="*/ 600 h 1355"/>
              <a:gd name="T6" fmla="*/ 1237 w 1356"/>
              <a:gd name="T7" fmla="*/ 600 h 1355"/>
              <a:gd name="T8" fmla="*/ 1202 w 1356"/>
              <a:gd name="T9" fmla="*/ 465 h 1355"/>
              <a:gd name="T10" fmla="*/ 1302 w 1356"/>
              <a:gd name="T11" fmla="*/ 400 h 1355"/>
              <a:gd name="T12" fmla="*/ 1231 w 1356"/>
              <a:gd name="T13" fmla="*/ 270 h 1355"/>
              <a:gd name="T14" fmla="*/ 1125 w 1356"/>
              <a:gd name="T15" fmla="*/ 329 h 1355"/>
              <a:gd name="T16" fmla="*/ 1025 w 1356"/>
              <a:gd name="T17" fmla="*/ 229 h 1355"/>
              <a:gd name="T18" fmla="*/ 1084 w 1356"/>
              <a:gd name="T19" fmla="*/ 129 h 1355"/>
              <a:gd name="T20" fmla="*/ 954 w 1356"/>
              <a:gd name="T21" fmla="*/ 53 h 1355"/>
              <a:gd name="T22" fmla="*/ 890 w 1356"/>
              <a:gd name="T23" fmla="*/ 153 h 1355"/>
              <a:gd name="T24" fmla="*/ 754 w 1356"/>
              <a:gd name="T25" fmla="*/ 117 h 1355"/>
              <a:gd name="T26" fmla="*/ 754 w 1356"/>
              <a:gd name="T27" fmla="*/ 0 h 1355"/>
              <a:gd name="T28" fmla="*/ 601 w 1356"/>
              <a:gd name="T29" fmla="*/ 0 h 1355"/>
              <a:gd name="T30" fmla="*/ 601 w 1356"/>
              <a:gd name="T31" fmla="*/ 117 h 1355"/>
              <a:gd name="T32" fmla="*/ 466 w 1356"/>
              <a:gd name="T33" fmla="*/ 153 h 1355"/>
              <a:gd name="T34" fmla="*/ 401 w 1356"/>
              <a:gd name="T35" fmla="*/ 53 h 1355"/>
              <a:gd name="T36" fmla="*/ 271 w 1356"/>
              <a:gd name="T37" fmla="*/ 129 h 1355"/>
              <a:gd name="T38" fmla="*/ 330 w 1356"/>
              <a:gd name="T39" fmla="*/ 229 h 1355"/>
              <a:gd name="T40" fmla="*/ 230 w 1356"/>
              <a:gd name="T41" fmla="*/ 329 h 1355"/>
              <a:gd name="T42" fmla="*/ 130 w 1356"/>
              <a:gd name="T43" fmla="*/ 270 h 1355"/>
              <a:gd name="T44" fmla="*/ 53 w 1356"/>
              <a:gd name="T45" fmla="*/ 400 h 1355"/>
              <a:gd name="T46" fmla="*/ 154 w 1356"/>
              <a:gd name="T47" fmla="*/ 465 h 1355"/>
              <a:gd name="T48" fmla="*/ 118 w 1356"/>
              <a:gd name="T49" fmla="*/ 600 h 1355"/>
              <a:gd name="T50" fmla="*/ 0 w 1356"/>
              <a:gd name="T51" fmla="*/ 600 h 1355"/>
              <a:gd name="T52" fmla="*/ 0 w 1356"/>
              <a:gd name="T53" fmla="*/ 753 h 1355"/>
              <a:gd name="T54" fmla="*/ 118 w 1356"/>
              <a:gd name="T55" fmla="*/ 753 h 1355"/>
              <a:gd name="T56" fmla="*/ 154 w 1356"/>
              <a:gd name="T57" fmla="*/ 889 h 1355"/>
              <a:gd name="T58" fmla="*/ 53 w 1356"/>
              <a:gd name="T59" fmla="*/ 953 h 1355"/>
              <a:gd name="T60" fmla="*/ 130 w 1356"/>
              <a:gd name="T61" fmla="*/ 1083 h 1355"/>
              <a:gd name="T62" fmla="*/ 230 w 1356"/>
              <a:gd name="T63" fmla="*/ 1024 h 1355"/>
              <a:gd name="T64" fmla="*/ 330 w 1356"/>
              <a:gd name="T65" fmla="*/ 1124 h 1355"/>
              <a:gd name="T66" fmla="*/ 271 w 1356"/>
              <a:gd name="T67" fmla="*/ 1224 h 1355"/>
              <a:gd name="T68" fmla="*/ 401 w 1356"/>
              <a:gd name="T69" fmla="*/ 1301 h 1355"/>
              <a:gd name="T70" fmla="*/ 466 w 1356"/>
              <a:gd name="T71" fmla="*/ 1201 h 1355"/>
              <a:gd name="T72" fmla="*/ 601 w 1356"/>
              <a:gd name="T73" fmla="*/ 1236 h 1355"/>
              <a:gd name="T74" fmla="*/ 601 w 1356"/>
              <a:gd name="T75" fmla="*/ 1354 h 1355"/>
              <a:gd name="T76" fmla="*/ 754 w 1356"/>
              <a:gd name="T77" fmla="*/ 1354 h 1355"/>
              <a:gd name="T78" fmla="*/ 754 w 1356"/>
              <a:gd name="T79" fmla="*/ 1236 h 1355"/>
              <a:gd name="T80" fmla="*/ 890 w 1356"/>
              <a:gd name="T81" fmla="*/ 1201 h 1355"/>
              <a:gd name="T82" fmla="*/ 954 w 1356"/>
              <a:gd name="T83" fmla="*/ 1301 h 1355"/>
              <a:gd name="T84" fmla="*/ 1084 w 1356"/>
              <a:gd name="T85" fmla="*/ 1224 h 1355"/>
              <a:gd name="T86" fmla="*/ 1025 w 1356"/>
              <a:gd name="T87" fmla="*/ 1124 h 1355"/>
              <a:gd name="T88" fmla="*/ 1125 w 1356"/>
              <a:gd name="T89" fmla="*/ 1024 h 1355"/>
              <a:gd name="T90" fmla="*/ 1231 w 1356"/>
              <a:gd name="T91" fmla="*/ 1083 h 1355"/>
              <a:gd name="T92" fmla="*/ 1302 w 1356"/>
              <a:gd name="T93" fmla="*/ 953 h 1355"/>
              <a:gd name="T94" fmla="*/ 1202 w 1356"/>
              <a:gd name="T95" fmla="*/ 889 h 1355"/>
              <a:gd name="T96" fmla="*/ 1237 w 1356"/>
              <a:gd name="T97" fmla="*/ 753 h 1355"/>
              <a:gd name="T98" fmla="*/ 1355 w 1356"/>
              <a:gd name="T99" fmla="*/ 753 h 1355"/>
              <a:gd name="T100" fmla="*/ 336 w 1356"/>
              <a:gd name="T101" fmla="*/ 677 h 1355"/>
              <a:gd name="T102" fmla="*/ 336 w 1356"/>
              <a:gd name="T103" fmla="*/ 677 h 1355"/>
              <a:gd name="T104" fmla="*/ 678 w 1356"/>
              <a:gd name="T105" fmla="*/ 335 h 1355"/>
              <a:gd name="T106" fmla="*/ 1019 w 1356"/>
              <a:gd name="T107" fmla="*/ 677 h 1355"/>
              <a:gd name="T108" fmla="*/ 678 w 1356"/>
              <a:gd name="T109" fmla="*/ 1018 h 1355"/>
              <a:gd name="T110" fmla="*/ 336 w 1356"/>
              <a:gd name="T111" fmla="*/ 677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6" h="1355">
                <a:moveTo>
                  <a:pt x="1355" y="753"/>
                </a:moveTo>
                <a:lnTo>
                  <a:pt x="1355" y="753"/>
                </a:lnTo>
                <a:cubicBezTo>
                  <a:pt x="1355" y="600"/>
                  <a:pt x="1355" y="600"/>
                  <a:pt x="1355" y="600"/>
                </a:cubicBezTo>
                <a:cubicBezTo>
                  <a:pt x="1237" y="600"/>
                  <a:pt x="1237" y="600"/>
                  <a:pt x="1237" y="600"/>
                </a:cubicBezTo>
                <a:cubicBezTo>
                  <a:pt x="1231" y="553"/>
                  <a:pt x="1219" y="506"/>
                  <a:pt x="1202" y="465"/>
                </a:cubicBezTo>
                <a:cubicBezTo>
                  <a:pt x="1302" y="400"/>
                  <a:pt x="1302" y="400"/>
                  <a:pt x="1302" y="400"/>
                </a:cubicBezTo>
                <a:cubicBezTo>
                  <a:pt x="1231" y="270"/>
                  <a:pt x="1231" y="270"/>
                  <a:pt x="1231" y="270"/>
                </a:cubicBezTo>
                <a:cubicBezTo>
                  <a:pt x="1125" y="329"/>
                  <a:pt x="1125" y="329"/>
                  <a:pt x="1125" y="329"/>
                </a:cubicBezTo>
                <a:cubicBezTo>
                  <a:pt x="1096" y="294"/>
                  <a:pt x="1060" y="259"/>
                  <a:pt x="1025" y="229"/>
                </a:cubicBezTo>
                <a:cubicBezTo>
                  <a:pt x="1084" y="129"/>
                  <a:pt x="1084" y="129"/>
                  <a:pt x="1084" y="129"/>
                </a:cubicBezTo>
                <a:cubicBezTo>
                  <a:pt x="954" y="53"/>
                  <a:pt x="954" y="53"/>
                  <a:pt x="954" y="53"/>
                </a:cubicBezTo>
                <a:cubicBezTo>
                  <a:pt x="890" y="153"/>
                  <a:pt x="890" y="153"/>
                  <a:pt x="890" y="153"/>
                </a:cubicBezTo>
                <a:cubicBezTo>
                  <a:pt x="848" y="135"/>
                  <a:pt x="801" y="123"/>
                  <a:pt x="754" y="117"/>
                </a:cubicBezTo>
                <a:cubicBezTo>
                  <a:pt x="754" y="0"/>
                  <a:pt x="754" y="0"/>
                  <a:pt x="754" y="0"/>
                </a:cubicBezTo>
                <a:cubicBezTo>
                  <a:pt x="601" y="0"/>
                  <a:pt x="601" y="0"/>
                  <a:pt x="601" y="0"/>
                </a:cubicBezTo>
                <a:cubicBezTo>
                  <a:pt x="601" y="117"/>
                  <a:pt x="601" y="117"/>
                  <a:pt x="601" y="117"/>
                </a:cubicBezTo>
                <a:cubicBezTo>
                  <a:pt x="554" y="123"/>
                  <a:pt x="507" y="135"/>
                  <a:pt x="466" y="153"/>
                </a:cubicBezTo>
                <a:cubicBezTo>
                  <a:pt x="401" y="53"/>
                  <a:pt x="401" y="53"/>
                  <a:pt x="401" y="53"/>
                </a:cubicBezTo>
                <a:cubicBezTo>
                  <a:pt x="271" y="129"/>
                  <a:pt x="271" y="129"/>
                  <a:pt x="271" y="129"/>
                </a:cubicBezTo>
                <a:cubicBezTo>
                  <a:pt x="330" y="229"/>
                  <a:pt x="330" y="229"/>
                  <a:pt x="330" y="229"/>
                </a:cubicBezTo>
                <a:cubicBezTo>
                  <a:pt x="295" y="259"/>
                  <a:pt x="259" y="294"/>
                  <a:pt x="230" y="329"/>
                </a:cubicBezTo>
                <a:cubicBezTo>
                  <a:pt x="130" y="270"/>
                  <a:pt x="130" y="270"/>
                  <a:pt x="130" y="270"/>
                </a:cubicBezTo>
                <a:cubicBezTo>
                  <a:pt x="53" y="400"/>
                  <a:pt x="53" y="400"/>
                  <a:pt x="53" y="400"/>
                </a:cubicBezTo>
                <a:cubicBezTo>
                  <a:pt x="154" y="465"/>
                  <a:pt x="154" y="465"/>
                  <a:pt x="154" y="465"/>
                </a:cubicBezTo>
                <a:cubicBezTo>
                  <a:pt x="136" y="506"/>
                  <a:pt x="124" y="553"/>
                  <a:pt x="118" y="600"/>
                </a:cubicBezTo>
                <a:cubicBezTo>
                  <a:pt x="0" y="600"/>
                  <a:pt x="0" y="600"/>
                  <a:pt x="0" y="600"/>
                </a:cubicBezTo>
                <a:cubicBezTo>
                  <a:pt x="0" y="753"/>
                  <a:pt x="0" y="753"/>
                  <a:pt x="0" y="753"/>
                </a:cubicBezTo>
                <a:cubicBezTo>
                  <a:pt x="118" y="753"/>
                  <a:pt x="118" y="753"/>
                  <a:pt x="118" y="753"/>
                </a:cubicBezTo>
                <a:cubicBezTo>
                  <a:pt x="124" y="801"/>
                  <a:pt x="136" y="848"/>
                  <a:pt x="154" y="889"/>
                </a:cubicBezTo>
                <a:cubicBezTo>
                  <a:pt x="53" y="953"/>
                  <a:pt x="53" y="953"/>
                  <a:pt x="53" y="953"/>
                </a:cubicBezTo>
                <a:cubicBezTo>
                  <a:pt x="130" y="1083"/>
                  <a:pt x="130" y="1083"/>
                  <a:pt x="130" y="1083"/>
                </a:cubicBezTo>
                <a:cubicBezTo>
                  <a:pt x="230" y="1024"/>
                  <a:pt x="230" y="1024"/>
                  <a:pt x="230" y="1024"/>
                </a:cubicBezTo>
                <a:cubicBezTo>
                  <a:pt x="259" y="1060"/>
                  <a:pt x="295" y="1095"/>
                  <a:pt x="330" y="1124"/>
                </a:cubicBezTo>
                <a:cubicBezTo>
                  <a:pt x="271" y="1224"/>
                  <a:pt x="271" y="1224"/>
                  <a:pt x="271" y="1224"/>
                </a:cubicBezTo>
                <a:cubicBezTo>
                  <a:pt x="401" y="1301"/>
                  <a:pt x="401" y="1301"/>
                  <a:pt x="401" y="1301"/>
                </a:cubicBezTo>
                <a:cubicBezTo>
                  <a:pt x="466" y="1201"/>
                  <a:pt x="466" y="1201"/>
                  <a:pt x="466" y="1201"/>
                </a:cubicBezTo>
                <a:cubicBezTo>
                  <a:pt x="507" y="1218"/>
                  <a:pt x="554" y="1230"/>
                  <a:pt x="601" y="1236"/>
                </a:cubicBezTo>
                <a:cubicBezTo>
                  <a:pt x="601" y="1354"/>
                  <a:pt x="601" y="1354"/>
                  <a:pt x="601" y="1354"/>
                </a:cubicBezTo>
                <a:cubicBezTo>
                  <a:pt x="754" y="1354"/>
                  <a:pt x="754" y="1354"/>
                  <a:pt x="754" y="1354"/>
                </a:cubicBezTo>
                <a:cubicBezTo>
                  <a:pt x="754" y="1236"/>
                  <a:pt x="754" y="1236"/>
                  <a:pt x="754" y="1236"/>
                </a:cubicBezTo>
                <a:cubicBezTo>
                  <a:pt x="801" y="1230"/>
                  <a:pt x="848" y="1218"/>
                  <a:pt x="890" y="1201"/>
                </a:cubicBezTo>
                <a:cubicBezTo>
                  <a:pt x="954" y="1301"/>
                  <a:pt x="954" y="1301"/>
                  <a:pt x="954" y="1301"/>
                </a:cubicBezTo>
                <a:cubicBezTo>
                  <a:pt x="1084" y="1224"/>
                  <a:pt x="1084" y="1224"/>
                  <a:pt x="1084" y="1224"/>
                </a:cubicBezTo>
                <a:cubicBezTo>
                  <a:pt x="1025" y="1124"/>
                  <a:pt x="1025" y="1124"/>
                  <a:pt x="1025" y="1124"/>
                </a:cubicBezTo>
                <a:cubicBezTo>
                  <a:pt x="1060" y="1095"/>
                  <a:pt x="1096" y="1060"/>
                  <a:pt x="1125" y="1024"/>
                </a:cubicBezTo>
                <a:cubicBezTo>
                  <a:pt x="1231" y="1083"/>
                  <a:pt x="1231" y="1083"/>
                  <a:pt x="1231" y="1083"/>
                </a:cubicBezTo>
                <a:cubicBezTo>
                  <a:pt x="1302" y="953"/>
                  <a:pt x="1302" y="953"/>
                  <a:pt x="1302" y="953"/>
                </a:cubicBezTo>
                <a:cubicBezTo>
                  <a:pt x="1202" y="889"/>
                  <a:pt x="1202" y="889"/>
                  <a:pt x="1202" y="889"/>
                </a:cubicBezTo>
                <a:cubicBezTo>
                  <a:pt x="1219" y="848"/>
                  <a:pt x="1231" y="801"/>
                  <a:pt x="1237" y="753"/>
                </a:cubicBezTo>
                <a:lnTo>
                  <a:pt x="1355" y="753"/>
                </a:lnTo>
                <a:close/>
                <a:moveTo>
                  <a:pt x="336" y="677"/>
                </a:moveTo>
                <a:lnTo>
                  <a:pt x="336" y="677"/>
                </a:lnTo>
                <a:cubicBezTo>
                  <a:pt x="336" y="488"/>
                  <a:pt x="489" y="335"/>
                  <a:pt x="678" y="335"/>
                </a:cubicBezTo>
                <a:cubicBezTo>
                  <a:pt x="866" y="335"/>
                  <a:pt x="1019" y="488"/>
                  <a:pt x="1019" y="677"/>
                </a:cubicBezTo>
                <a:cubicBezTo>
                  <a:pt x="1019" y="865"/>
                  <a:pt x="866" y="1018"/>
                  <a:pt x="678" y="1018"/>
                </a:cubicBezTo>
                <a:cubicBezTo>
                  <a:pt x="489" y="1018"/>
                  <a:pt x="336" y="865"/>
                  <a:pt x="336" y="677"/>
                </a:cubicBezTo>
                <a:close/>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9" name="Freeform 98">
            <a:extLst>
              <a:ext uri="{FF2B5EF4-FFF2-40B4-BE49-F238E27FC236}">
                <a16:creationId xmlns:a16="http://schemas.microsoft.com/office/drawing/2014/main" id="{0395F2BF-E576-4BBE-8C5E-1D744036D2DF}"/>
              </a:ext>
            </a:extLst>
          </p:cNvPr>
          <p:cNvSpPr>
            <a:spLocks noChangeArrowheads="1"/>
          </p:cNvSpPr>
          <p:nvPr/>
        </p:nvSpPr>
        <p:spPr bwMode="auto">
          <a:xfrm>
            <a:off x="3924078" y="2946386"/>
            <a:ext cx="233911" cy="190834"/>
          </a:xfrm>
          <a:custGeom>
            <a:avLst/>
            <a:gdLst>
              <a:gd name="T0" fmla="*/ 1389 w 1508"/>
              <a:gd name="T1" fmla="*/ 571 h 1231"/>
              <a:gd name="T2" fmla="*/ 1472 w 1508"/>
              <a:gd name="T3" fmla="*/ 495 h 1231"/>
              <a:gd name="T4" fmla="*/ 1130 w 1508"/>
              <a:gd name="T5" fmla="*/ 247 h 1231"/>
              <a:gd name="T6" fmla="*/ 377 w 1508"/>
              <a:gd name="T7" fmla="*/ 247 h 1231"/>
              <a:gd name="T8" fmla="*/ 35 w 1508"/>
              <a:gd name="T9" fmla="*/ 495 h 1231"/>
              <a:gd name="T10" fmla="*/ 124 w 1508"/>
              <a:gd name="T11" fmla="*/ 571 h 1231"/>
              <a:gd name="T12" fmla="*/ 124 w 1508"/>
              <a:gd name="T13" fmla="*/ 648 h 1231"/>
              <a:gd name="T14" fmla="*/ 117 w 1508"/>
              <a:gd name="T15" fmla="*/ 953 h 1231"/>
              <a:gd name="T16" fmla="*/ 94 w 1508"/>
              <a:gd name="T17" fmla="*/ 1024 h 1231"/>
              <a:gd name="T18" fmla="*/ 35 w 1508"/>
              <a:gd name="T19" fmla="*/ 1041 h 1231"/>
              <a:gd name="T20" fmla="*/ 383 w 1508"/>
              <a:gd name="T21" fmla="*/ 1230 h 1231"/>
              <a:gd name="T22" fmla="*/ 1472 w 1508"/>
              <a:gd name="T23" fmla="*/ 1230 h 1231"/>
              <a:gd name="T24" fmla="*/ 1419 w 1508"/>
              <a:gd name="T25" fmla="*/ 1041 h 1231"/>
              <a:gd name="T26" fmla="*/ 1419 w 1508"/>
              <a:gd name="T27" fmla="*/ 953 h 1231"/>
              <a:gd name="T28" fmla="*/ 1372 w 1508"/>
              <a:gd name="T29" fmla="*/ 648 h 1231"/>
              <a:gd name="T30" fmla="*/ 1389 w 1508"/>
              <a:gd name="T31" fmla="*/ 595 h 1231"/>
              <a:gd name="T32" fmla="*/ 836 w 1508"/>
              <a:gd name="T33" fmla="*/ 648 h 1231"/>
              <a:gd name="T34" fmla="*/ 836 w 1508"/>
              <a:gd name="T35" fmla="*/ 953 h 1231"/>
              <a:gd name="T36" fmla="*/ 812 w 1508"/>
              <a:gd name="T37" fmla="*/ 1024 h 1231"/>
              <a:gd name="T38" fmla="*/ 700 w 1508"/>
              <a:gd name="T39" fmla="*/ 1041 h 1231"/>
              <a:gd name="T40" fmla="*/ 700 w 1508"/>
              <a:gd name="T41" fmla="*/ 953 h 1231"/>
              <a:gd name="T42" fmla="*/ 653 w 1508"/>
              <a:gd name="T43" fmla="*/ 648 h 1231"/>
              <a:gd name="T44" fmla="*/ 671 w 1508"/>
              <a:gd name="T45" fmla="*/ 595 h 1231"/>
              <a:gd name="T46" fmla="*/ 836 w 1508"/>
              <a:gd name="T47" fmla="*/ 571 h 1231"/>
              <a:gd name="T48" fmla="*/ 341 w 1508"/>
              <a:gd name="T49" fmla="*/ 1041 h 1231"/>
              <a:gd name="T50" fmla="*/ 341 w 1508"/>
              <a:gd name="T51" fmla="*/ 953 h 1231"/>
              <a:gd name="T52" fmla="*/ 294 w 1508"/>
              <a:gd name="T53" fmla="*/ 648 h 1231"/>
              <a:gd name="T54" fmla="*/ 312 w 1508"/>
              <a:gd name="T55" fmla="*/ 595 h 1231"/>
              <a:gd name="T56" fmla="*/ 483 w 1508"/>
              <a:gd name="T57" fmla="*/ 571 h 1231"/>
              <a:gd name="T58" fmla="*/ 483 w 1508"/>
              <a:gd name="T59" fmla="*/ 648 h 1231"/>
              <a:gd name="T60" fmla="*/ 477 w 1508"/>
              <a:gd name="T61" fmla="*/ 953 h 1231"/>
              <a:gd name="T62" fmla="*/ 453 w 1508"/>
              <a:gd name="T63" fmla="*/ 1024 h 1231"/>
              <a:gd name="T64" fmla="*/ 341 w 1508"/>
              <a:gd name="T65" fmla="*/ 1041 h 1231"/>
              <a:gd name="T66" fmla="*/ 1172 w 1508"/>
              <a:gd name="T67" fmla="*/ 953 h 1231"/>
              <a:gd name="T68" fmla="*/ 1172 w 1508"/>
              <a:gd name="T69" fmla="*/ 1041 h 1231"/>
              <a:gd name="T70" fmla="*/ 1060 w 1508"/>
              <a:gd name="T71" fmla="*/ 1024 h 1231"/>
              <a:gd name="T72" fmla="*/ 1030 w 1508"/>
              <a:gd name="T73" fmla="*/ 953 h 1231"/>
              <a:gd name="T74" fmla="*/ 1030 w 1508"/>
              <a:gd name="T75" fmla="*/ 648 h 1231"/>
              <a:gd name="T76" fmla="*/ 1030 w 1508"/>
              <a:gd name="T77" fmla="*/ 571 h 1231"/>
              <a:gd name="T78" fmla="*/ 1195 w 1508"/>
              <a:gd name="T79" fmla="*/ 595 h 1231"/>
              <a:gd name="T80" fmla="*/ 1213 w 1508"/>
              <a:gd name="T81" fmla="*/ 648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8" h="1231">
                <a:moveTo>
                  <a:pt x="1389" y="595"/>
                </a:moveTo>
                <a:lnTo>
                  <a:pt x="1389" y="571"/>
                </a:lnTo>
                <a:lnTo>
                  <a:pt x="1472" y="571"/>
                </a:lnTo>
                <a:lnTo>
                  <a:pt x="1472" y="495"/>
                </a:lnTo>
                <a:lnTo>
                  <a:pt x="1507" y="495"/>
                </a:lnTo>
                <a:lnTo>
                  <a:pt x="1130" y="247"/>
                </a:lnTo>
                <a:lnTo>
                  <a:pt x="753" y="0"/>
                </a:lnTo>
                <a:lnTo>
                  <a:pt x="377" y="247"/>
                </a:lnTo>
                <a:lnTo>
                  <a:pt x="0" y="495"/>
                </a:lnTo>
                <a:lnTo>
                  <a:pt x="35" y="495"/>
                </a:lnTo>
                <a:lnTo>
                  <a:pt x="35" y="571"/>
                </a:lnTo>
                <a:lnTo>
                  <a:pt x="124" y="571"/>
                </a:lnTo>
                <a:lnTo>
                  <a:pt x="124" y="595"/>
                </a:lnTo>
                <a:lnTo>
                  <a:pt x="124" y="648"/>
                </a:lnTo>
                <a:lnTo>
                  <a:pt x="141" y="648"/>
                </a:lnTo>
                <a:lnTo>
                  <a:pt x="117" y="953"/>
                </a:lnTo>
                <a:lnTo>
                  <a:pt x="94" y="953"/>
                </a:lnTo>
                <a:lnTo>
                  <a:pt x="94" y="1024"/>
                </a:lnTo>
                <a:lnTo>
                  <a:pt x="94" y="1041"/>
                </a:lnTo>
                <a:lnTo>
                  <a:pt x="35" y="1041"/>
                </a:lnTo>
                <a:lnTo>
                  <a:pt x="35" y="1230"/>
                </a:lnTo>
                <a:lnTo>
                  <a:pt x="383" y="1230"/>
                </a:lnTo>
                <a:lnTo>
                  <a:pt x="1124" y="1230"/>
                </a:lnTo>
                <a:lnTo>
                  <a:pt x="1472" y="1230"/>
                </a:lnTo>
                <a:lnTo>
                  <a:pt x="1472" y="1041"/>
                </a:lnTo>
                <a:lnTo>
                  <a:pt x="1419" y="1041"/>
                </a:lnTo>
                <a:lnTo>
                  <a:pt x="1419" y="1024"/>
                </a:lnTo>
                <a:lnTo>
                  <a:pt x="1419" y="953"/>
                </a:lnTo>
                <a:lnTo>
                  <a:pt x="1389" y="953"/>
                </a:lnTo>
                <a:lnTo>
                  <a:pt x="1372" y="648"/>
                </a:lnTo>
                <a:lnTo>
                  <a:pt x="1389" y="648"/>
                </a:lnTo>
                <a:lnTo>
                  <a:pt x="1389" y="595"/>
                </a:lnTo>
                <a:close/>
                <a:moveTo>
                  <a:pt x="836" y="595"/>
                </a:moveTo>
                <a:lnTo>
                  <a:pt x="836" y="648"/>
                </a:lnTo>
                <a:lnTo>
                  <a:pt x="859" y="648"/>
                </a:lnTo>
                <a:lnTo>
                  <a:pt x="836" y="953"/>
                </a:lnTo>
                <a:lnTo>
                  <a:pt x="812" y="953"/>
                </a:lnTo>
                <a:lnTo>
                  <a:pt x="812" y="1024"/>
                </a:lnTo>
                <a:lnTo>
                  <a:pt x="812" y="1041"/>
                </a:lnTo>
                <a:lnTo>
                  <a:pt x="700" y="1041"/>
                </a:lnTo>
                <a:lnTo>
                  <a:pt x="700" y="1024"/>
                </a:lnTo>
                <a:lnTo>
                  <a:pt x="700" y="953"/>
                </a:lnTo>
                <a:lnTo>
                  <a:pt x="671" y="953"/>
                </a:lnTo>
                <a:lnTo>
                  <a:pt x="653" y="648"/>
                </a:lnTo>
                <a:lnTo>
                  <a:pt x="671" y="648"/>
                </a:lnTo>
                <a:lnTo>
                  <a:pt x="671" y="595"/>
                </a:lnTo>
                <a:lnTo>
                  <a:pt x="671" y="571"/>
                </a:lnTo>
                <a:lnTo>
                  <a:pt x="836" y="571"/>
                </a:lnTo>
                <a:lnTo>
                  <a:pt x="836" y="595"/>
                </a:lnTo>
                <a:close/>
                <a:moveTo>
                  <a:pt x="341" y="1041"/>
                </a:moveTo>
                <a:lnTo>
                  <a:pt x="341" y="1024"/>
                </a:lnTo>
                <a:lnTo>
                  <a:pt x="341" y="953"/>
                </a:lnTo>
                <a:lnTo>
                  <a:pt x="312" y="953"/>
                </a:lnTo>
                <a:lnTo>
                  <a:pt x="294" y="648"/>
                </a:lnTo>
                <a:lnTo>
                  <a:pt x="312" y="648"/>
                </a:lnTo>
                <a:lnTo>
                  <a:pt x="312" y="595"/>
                </a:lnTo>
                <a:lnTo>
                  <a:pt x="312" y="571"/>
                </a:lnTo>
                <a:lnTo>
                  <a:pt x="483" y="571"/>
                </a:lnTo>
                <a:lnTo>
                  <a:pt x="483" y="595"/>
                </a:lnTo>
                <a:lnTo>
                  <a:pt x="483" y="648"/>
                </a:lnTo>
                <a:lnTo>
                  <a:pt x="500" y="648"/>
                </a:lnTo>
                <a:lnTo>
                  <a:pt x="477" y="953"/>
                </a:lnTo>
                <a:lnTo>
                  <a:pt x="453" y="953"/>
                </a:lnTo>
                <a:lnTo>
                  <a:pt x="453" y="1024"/>
                </a:lnTo>
                <a:lnTo>
                  <a:pt x="453" y="1041"/>
                </a:lnTo>
                <a:lnTo>
                  <a:pt x="341" y="1041"/>
                </a:lnTo>
                <a:close/>
                <a:moveTo>
                  <a:pt x="1195" y="953"/>
                </a:moveTo>
                <a:lnTo>
                  <a:pt x="1172" y="953"/>
                </a:lnTo>
                <a:lnTo>
                  <a:pt x="1172" y="1024"/>
                </a:lnTo>
                <a:lnTo>
                  <a:pt x="1172" y="1041"/>
                </a:lnTo>
                <a:lnTo>
                  <a:pt x="1060" y="1041"/>
                </a:lnTo>
                <a:lnTo>
                  <a:pt x="1060" y="1024"/>
                </a:lnTo>
                <a:lnTo>
                  <a:pt x="1060" y="953"/>
                </a:lnTo>
                <a:lnTo>
                  <a:pt x="1030" y="953"/>
                </a:lnTo>
                <a:lnTo>
                  <a:pt x="1012" y="648"/>
                </a:lnTo>
                <a:lnTo>
                  <a:pt x="1030" y="648"/>
                </a:lnTo>
                <a:lnTo>
                  <a:pt x="1030" y="595"/>
                </a:lnTo>
                <a:lnTo>
                  <a:pt x="1030" y="571"/>
                </a:lnTo>
                <a:lnTo>
                  <a:pt x="1195" y="571"/>
                </a:lnTo>
                <a:lnTo>
                  <a:pt x="1195" y="595"/>
                </a:lnTo>
                <a:lnTo>
                  <a:pt x="1195" y="648"/>
                </a:lnTo>
                <a:lnTo>
                  <a:pt x="1213" y="648"/>
                </a:lnTo>
                <a:lnTo>
                  <a:pt x="1195" y="953"/>
                </a:lnTo>
                <a:close/>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0" name="Freeform 99">
            <a:extLst>
              <a:ext uri="{FF2B5EF4-FFF2-40B4-BE49-F238E27FC236}">
                <a16:creationId xmlns:a16="http://schemas.microsoft.com/office/drawing/2014/main" id="{4E9CD834-0982-423C-868D-B35A9EA24DBF}"/>
              </a:ext>
            </a:extLst>
          </p:cNvPr>
          <p:cNvSpPr>
            <a:spLocks noChangeArrowheads="1"/>
          </p:cNvSpPr>
          <p:nvPr/>
        </p:nvSpPr>
        <p:spPr bwMode="auto">
          <a:xfrm>
            <a:off x="1261460" y="2928602"/>
            <a:ext cx="178511" cy="196306"/>
          </a:xfrm>
          <a:custGeom>
            <a:avLst/>
            <a:gdLst>
              <a:gd name="T0" fmla="*/ 924 w 1149"/>
              <a:gd name="T1" fmla="*/ 259 h 1266"/>
              <a:gd name="T2" fmla="*/ 924 w 1149"/>
              <a:gd name="T3" fmla="*/ 259 h 1266"/>
              <a:gd name="T4" fmla="*/ 41 w 1149"/>
              <a:gd name="T5" fmla="*/ 912 h 1266"/>
              <a:gd name="T6" fmla="*/ 524 w 1149"/>
              <a:gd name="T7" fmla="*/ 1030 h 1266"/>
              <a:gd name="T8" fmla="*/ 712 w 1149"/>
              <a:gd name="T9" fmla="*/ 830 h 1266"/>
              <a:gd name="T10" fmla="*/ 1001 w 1149"/>
              <a:gd name="T11" fmla="*/ 766 h 1266"/>
              <a:gd name="T12" fmla="*/ 924 w 1149"/>
              <a:gd name="T13" fmla="*/ 259 h 1266"/>
              <a:gd name="T14" fmla="*/ 259 w 1149"/>
              <a:gd name="T15" fmla="*/ 354 h 1266"/>
              <a:gd name="T16" fmla="*/ 259 w 1149"/>
              <a:gd name="T17" fmla="*/ 354 h 1266"/>
              <a:gd name="T18" fmla="*/ 353 w 1149"/>
              <a:gd name="T19" fmla="*/ 295 h 1266"/>
              <a:gd name="T20" fmla="*/ 412 w 1149"/>
              <a:gd name="T21" fmla="*/ 389 h 1266"/>
              <a:gd name="T22" fmla="*/ 318 w 1149"/>
              <a:gd name="T23" fmla="*/ 448 h 1266"/>
              <a:gd name="T24" fmla="*/ 259 w 1149"/>
              <a:gd name="T25" fmla="*/ 354 h 1266"/>
              <a:gd name="T26" fmla="*/ 247 w 1149"/>
              <a:gd name="T27" fmla="*/ 660 h 1266"/>
              <a:gd name="T28" fmla="*/ 247 w 1149"/>
              <a:gd name="T29" fmla="*/ 660 h 1266"/>
              <a:gd name="T30" fmla="*/ 147 w 1149"/>
              <a:gd name="T31" fmla="*/ 624 h 1266"/>
              <a:gd name="T32" fmla="*/ 182 w 1149"/>
              <a:gd name="T33" fmla="*/ 518 h 1266"/>
              <a:gd name="T34" fmla="*/ 288 w 1149"/>
              <a:gd name="T35" fmla="*/ 560 h 1266"/>
              <a:gd name="T36" fmla="*/ 247 w 1149"/>
              <a:gd name="T37" fmla="*/ 660 h 1266"/>
              <a:gd name="T38" fmla="*/ 612 w 1149"/>
              <a:gd name="T39" fmla="*/ 342 h 1266"/>
              <a:gd name="T40" fmla="*/ 612 w 1149"/>
              <a:gd name="T41" fmla="*/ 342 h 1266"/>
              <a:gd name="T42" fmla="*/ 506 w 1149"/>
              <a:gd name="T43" fmla="*/ 324 h 1266"/>
              <a:gd name="T44" fmla="*/ 524 w 1149"/>
              <a:gd name="T45" fmla="*/ 218 h 1266"/>
              <a:gd name="T46" fmla="*/ 630 w 1149"/>
              <a:gd name="T47" fmla="*/ 236 h 1266"/>
              <a:gd name="T48" fmla="*/ 612 w 1149"/>
              <a:gd name="T49" fmla="*/ 342 h 1266"/>
              <a:gd name="T50" fmla="*/ 730 w 1149"/>
              <a:gd name="T51" fmla="*/ 354 h 1266"/>
              <a:gd name="T52" fmla="*/ 730 w 1149"/>
              <a:gd name="T53" fmla="*/ 354 h 1266"/>
              <a:gd name="T54" fmla="*/ 812 w 1149"/>
              <a:gd name="T55" fmla="*/ 283 h 1266"/>
              <a:gd name="T56" fmla="*/ 883 w 1149"/>
              <a:gd name="T57" fmla="*/ 365 h 1266"/>
              <a:gd name="T58" fmla="*/ 801 w 1149"/>
              <a:gd name="T59" fmla="*/ 436 h 1266"/>
              <a:gd name="T60" fmla="*/ 730 w 1149"/>
              <a:gd name="T61" fmla="*/ 354 h 1266"/>
              <a:gd name="T62" fmla="*/ 341 w 1149"/>
              <a:gd name="T63" fmla="*/ 1077 h 1266"/>
              <a:gd name="T64" fmla="*/ 341 w 1149"/>
              <a:gd name="T65" fmla="*/ 1077 h 1266"/>
              <a:gd name="T66" fmla="*/ 188 w 1149"/>
              <a:gd name="T67" fmla="*/ 1024 h 1266"/>
              <a:gd name="T68" fmla="*/ 265 w 1149"/>
              <a:gd name="T69" fmla="*/ 882 h 1266"/>
              <a:gd name="T70" fmla="*/ 424 w 1149"/>
              <a:gd name="T71" fmla="*/ 936 h 1266"/>
              <a:gd name="T72" fmla="*/ 341 w 1149"/>
              <a:gd name="T73" fmla="*/ 1077 h 1266"/>
              <a:gd name="T74" fmla="*/ 883 w 1149"/>
              <a:gd name="T75" fmla="*/ 630 h 1266"/>
              <a:gd name="T76" fmla="*/ 883 w 1149"/>
              <a:gd name="T77" fmla="*/ 630 h 1266"/>
              <a:gd name="T78" fmla="*/ 883 w 1149"/>
              <a:gd name="T79" fmla="*/ 518 h 1266"/>
              <a:gd name="T80" fmla="*/ 989 w 1149"/>
              <a:gd name="T81" fmla="*/ 518 h 1266"/>
              <a:gd name="T82" fmla="*/ 989 w 1149"/>
              <a:gd name="T83" fmla="*/ 630 h 1266"/>
              <a:gd name="T84" fmla="*/ 883 w 1149"/>
              <a:gd name="T85" fmla="*/ 63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9" h="1266">
                <a:moveTo>
                  <a:pt x="924" y="259"/>
                </a:moveTo>
                <a:lnTo>
                  <a:pt x="924" y="259"/>
                </a:lnTo>
                <a:cubicBezTo>
                  <a:pt x="653" y="0"/>
                  <a:pt x="0" y="118"/>
                  <a:pt x="41" y="912"/>
                </a:cubicBezTo>
                <a:cubicBezTo>
                  <a:pt x="59" y="1224"/>
                  <a:pt x="453" y="1265"/>
                  <a:pt x="524" y="1030"/>
                </a:cubicBezTo>
                <a:cubicBezTo>
                  <a:pt x="542" y="965"/>
                  <a:pt x="606" y="825"/>
                  <a:pt x="712" y="830"/>
                </a:cubicBezTo>
                <a:cubicBezTo>
                  <a:pt x="842" y="841"/>
                  <a:pt x="918" y="853"/>
                  <a:pt x="1001" y="766"/>
                </a:cubicBezTo>
                <a:cubicBezTo>
                  <a:pt x="1113" y="648"/>
                  <a:pt x="1148" y="465"/>
                  <a:pt x="924" y="259"/>
                </a:cubicBezTo>
                <a:close/>
                <a:moveTo>
                  <a:pt x="259" y="354"/>
                </a:moveTo>
                <a:lnTo>
                  <a:pt x="259" y="354"/>
                </a:lnTo>
                <a:cubicBezTo>
                  <a:pt x="271" y="312"/>
                  <a:pt x="312" y="283"/>
                  <a:pt x="353" y="295"/>
                </a:cubicBezTo>
                <a:cubicBezTo>
                  <a:pt x="400" y="306"/>
                  <a:pt x="424" y="348"/>
                  <a:pt x="412" y="389"/>
                </a:cubicBezTo>
                <a:cubicBezTo>
                  <a:pt x="400" y="430"/>
                  <a:pt x="359" y="459"/>
                  <a:pt x="318" y="448"/>
                </a:cubicBezTo>
                <a:cubicBezTo>
                  <a:pt x="277" y="436"/>
                  <a:pt x="247" y="395"/>
                  <a:pt x="259" y="354"/>
                </a:cubicBezTo>
                <a:close/>
                <a:moveTo>
                  <a:pt x="247" y="660"/>
                </a:moveTo>
                <a:lnTo>
                  <a:pt x="247" y="660"/>
                </a:lnTo>
                <a:cubicBezTo>
                  <a:pt x="212" y="677"/>
                  <a:pt x="165" y="660"/>
                  <a:pt x="147" y="624"/>
                </a:cubicBezTo>
                <a:cubicBezTo>
                  <a:pt x="129" y="583"/>
                  <a:pt x="147" y="536"/>
                  <a:pt x="182" y="518"/>
                </a:cubicBezTo>
                <a:cubicBezTo>
                  <a:pt x="224" y="501"/>
                  <a:pt x="271" y="518"/>
                  <a:pt x="288" y="560"/>
                </a:cubicBezTo>
                <a:cubicBezTo>
                  <a:pt x="306" y="595"/>
                  <a:pt x="288" y="642"/>
                  <a:pt x="247" y="660"/>
                </a:cubicBezTo>
                <a:close/>
                <a:moveTo>
                  <a:pt x="612" y="342"/>
                </a:moveTo>
                <a:lnTo>
                  <a:pt x="612" y="342"/>
                </a:lnTo>
                <a:cubicBezTo>
                  <a:pt x="577" y="371"/>
                  <a:pt x="530" y="359"/>
                  <a:pt x="506" y="324"/>
                </a:cubicBezTo>
                <a:cubicBezTo>
                  <a:pt x="483" y="289"/>
                  <a:pt x="489" y="242"/>
                  <a:pt x="524" y="218"/>
                </a:cubicBezTo>
                <a:cubicBezTo>
                  <a:pt x="559" y="195"/>
                  <a:pt x="606" y="200"/>
                  <a:pt x="630" y="236"/>
                </a:cubicBezTo>
                <a:cubicBezTo>
                  <a:pt x="659" y="271"/>
                  <a:pt x="648" y="318"/>
                  <a:pt x="612" y="342"/>
                </a:cubicBezTo>
                <a:close/>
                <a:moveTo>
                  <a:pt x="730" y="354"/>
                </a:moveTo>
                <a:lnTo>
                  <a:pt x="730" y="354"/>
                </a:lnTo>
                <a:cubicBezTo>
                  <a:pt x="730" y="312"/>
                  <a:pt x="771" y="277"/>
                  <a:pt x="812" y="283"/>
                </a:cubicBezTo>
                <a:cubicBezTo>
                  <a:pt x="854" y="289"/>
                  <a:pt x="889" y="324"/>
                  <a:pt x="883" y="365"/>
                </a:cubicBezTo>
                <a:cubicBezTo>
                  <a:pt x="877" y="412"/>
                  <a:pt x="842" y="442"/>
                  <a:pt x="801" y="436"/>
                </a:cubicBezTo>
                <a:cubicBezTo>
                  <a:pt x="759" y="436"/>
                  <a:pt x="724" y="395"/>
                  <a:pt x="730" y="354"/>
                </a:cubicBezTo>
                <a:close/>
                <a:moveTo>
                  <a:pt x="341" y="1077"/>
                </a:moveTo>
                <a:lnTo>
                  <a:pt x="341" y="1077"/>
                </a:lnTo>
                <a:cubicBezTo>
                  <a:pt x="277" y="1100"/>
                  <a:pt x="212" y="1077"/>
                  <a:pt x="188" y="1024"/>
                </a:cubicBezTo>
                <a:cubicBezTo>
                  <a:pt x="165" y="971"/>
                  <a:pt x="200" y="912"/>
                  <a:pt x="265" y="882"/>
                </a:cubicBezTo>
                <a:cubicBezTo>
                  <a:pt x="330" y="859"/>
                  <a:pt x="400" y="882"/>
                  <a:pt x="424" y="936"/>
                </a:cubicBezTo>
                <a:cubicBezTo>
                  <a:pt x="441" y="989"/>
                  <a:pt x="406" y="1053"/>
                  <a:pt x="341" y="1077"/>
                </a:cubicBezTo>
                <a:close/>
                <a:moveTo>
                  <a:pt x="883" y="630"/>
                </a:moveTo>
                <a:lnTo>
                  <a:pt x="883" y="630"/>
                </a:lnTo>
                <a:cubicBezTo>
                  <a:pt x="854" y="601"/>
                  <a:pt x="854" y="548"/>
                  <a:pt x="883" y="518"/>
                </a:cubicBezTo>
                <a:cubicBezTo>
                  <a:pt x="913" y="489"/>
                  <a:pt x="960" y="489"/>
                  <a:pt x="989" y="518"/>
                </a:cubicBezTo>
                <a:cubicBezTo>
                  <a:pt x="1019" y="548"/>
                  <a:pt x="1019" y="601"/>
                  <a:pt x="989" y="630"/>
                </a:cubicBezTo>
                <a:cubicBezTo>
                  <a:pt x="960" y="660"/>
                  <a:pt x="913" y="660"/>
                  <a:pt x="883" y="630"/>
                </a:cubicBezTo>
                <a:close/>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1" name="Freeform 100">
            <a:extLst>
              <a:ext uri="{FF2B5EF4-FFF2-40B4-BE49-F238E27FC236}">
                <a16:creationId xmlns:a16="http://schemas.microsoft.com/office/drawing/2014/main" id="{DE8E62E9-9D6C-4FB8-81D8-950624946B25}"/>
              </a:ext>
            </a:extLst>
          </p:cNvPr>
          <p:cNvSpPr>
            <a:spLocks noChangeArrowheads="1"/>
          </p:cNvSpPr>
          <p:nvPr/>
        </p:nvSpPr>
        <p:spPr bwMode="auto">
          <a:xfrm>
            <a:off x="1338745" y="3009998"/>
            <a:ext cx="140894" cy="138167"/>
          </a:xfrm>
          <a:custGeom>
            <a:avLst/>
            <a:gdLst>
              <a:gd name="T0" fmla="*/ 424 w 908"/>
              <a:gd name="T1" fmla="*/ 635 h 889"/>
              <a:gd name="T2" fmla="*/ 424 w 908"/>
              <a:gd name="T3" fmla="*/ 635 h 889"/>
              <a:gd name="T4" fmla="*/ 448 w 908"/>
              <a:gd name="T5" fmla="*/ 618 h 889"/>
              <a:gd name="T6" fmla="*/ 442 w 908"/>
              <a:gd name="T7" fmla="*/ 612 h 889"/>
              <a:gd name="T8" fmla="*/ 819 w 908"/>
              <a:gd name="T9" fmla="*/ 183 h 889"/>
              <a:gd name="T10" fmla="*/ 731 w 908"/>
              <a:gd name="T11" fmla="*/ 89 h 889"/>
              <a:gd name="T12" fmla="*/ 301 w 908"/>
              <a:gd name="T13" fmla="*/ 470 h 889"/>
              <a:gd name="T14" fmla="*/ 295 w 908"/>
              <a:gd name="T15" fmla="*/ 465 h 889"/>
              <a:gd name="T16" fmla="*/ 271 w 908"/>
              <a:gd name="T17" fmla="*/ 488 h 889"/>
              <a:gd name="T18" fmla="*/ 277 w 908"/>
              <a:gd name="T19" fmla="*/ 494 h 889"/>
              <a:gd name="T20" fmla="*/ 183 w 908"/>
              <a:gd name="T21" fmla="*/ 641 h 889"/>
              <a:gd name="T22" fmla="*/ 171 w 908"/>
              <a:gd name="T23" fmla="*/ 641 h 889"/>
              <a:gd name="T24" fmla="*/ 171 w 908"/>
              <a:gd name="T25" fmla="*/ 641 h 889"/>
              <a:gd name="T26" fmla="*/ 148 w 908"/>
              <a:gd name="T27" fmla="*/ 641 h 889"/>
              <a:gd name="T28" fmla="*/ 142 w 908"/>
              <a:gd name="T29" fmla="*/ 641 h 889"/>
              <a:gd name="T30" fmla="*/ 136 w 908"/>
              <a:gd name="T31" fmla="*/ 647 h 889"/>
              <a:gd name="T32" fmla="*/ 130 w 908"/>
              <a:gd name="T33" fmla="*/ 647 h 889"/>
              <a:gd name="T34" fmla="*/ 118 w 908"/>
              <a:gd name="T35" fmla="*/ 653 h 889"/>
              <a:gd name="T36" fmla="*/ 118 w 908"/>
              <a:gd name="T37" fmla="*/ 653 h 889"/>
              <a:gd name="T38" fmla="*/ 106 w 908"/>
              <a:gd name="T39" fmla="*/ 659 h 889"/>
              <a:gd name="T40" fmla="*/ 106 w 908"/>
              <a:gd name="T41" fmla="*/ 659 h 889"/>
              <a:gd name="T42" fmla="*/ 101 w 908"/>
              <a:gd name="T43" fmla="*/ 665 h 889"/>
              <a:gd name="T44" fmla="*/ 95 w 908"/>
              <a:gd name="T45" fmla="*/ 665 h 889"/>
              <a:gd name="T46" fmla="*/ 89 w 908"/>
              <a:gd name="T47" fmla="*/ 676 h 889"/>
              <a:gd name="T48" fmla="*/ 65 w 908"/>
              <a:gd name="T49" fmla="*/ 724 h 889"/>
              <a:gd name="T50" fmla="*/ 0 w 908"/>
              <a:gd name="T51" fmla="*/ 859 h 889"/>
              <a:gd name="T52" fmla="*/ 201 w 908"/>
              <a:gd name="T53" fmla="*/ 847 h 889"/>
              <a:gd name="T54" fmla="*/ 242 w 908"/>
              <a:gd name="T55" fmla="*/ 812 h 889"/>
              <a:gd name="T56" fmla="*/ 265 w 908"/>
              <a:gd name="T57" fmla="*/ 724 h 889"/>
              <a:gd name="T58" fmla="*/ 413 w 908"/>
              <a:gd name="T59" fmla="*/ 629 h 889"/>
              <a:gd name="T60" fmla="*/ 424 w 908"/>
              <a:gd name="T61" fmla="*/ 63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8" h="889">
                <a:moveTo>
                  <a:pt x="424" y="635"/>
                </a:moveTo>
                <a:lnTo>
                  <a:pt x="424" y="635"/>
                </a:lnTo>
                <a:cubicBezTo>
                  <a:pt x="448" y="618"/>
                  <a:pt x="448" y="618"/>
                  <a:pt x="448" y="618"/>
                </a:cubicBezTo>
                <a:cubicBezTo>
                  <a:pt x="442" y="612"/>
                  <a:pt x="442" y="612"/>
                  <a:pt x="442" y="612"/>
                </a:cubicBezTo>
                <a:cubicBezTo>
                  <a:pt x="583" y="447"/>
                  <a:pt x="677" y="341"/>
                  <a:pt x="819" y="183"/>
                </a:cubicBezTo>
                <a:cubicBezTo>
                  <a:pt x="907" y="83"/>
                  <a:pt x="825" y="0"/>
                  <a:pt x="731" y="89"/>
                </a:cubicBezTo>
                <a:cubicBezTo>
                  <a:pt x="566" y="236"/>
                  <a:pt x="460" y="323"/>
                  <a:pt x="301" y="470"/>
                </a:cubicBezTo>
                <a:cubicBezTo>
                  <a:pt x="295" y="465"/>
                  <a:pt x="295" y="465"/>
                  <a:pt x="295" y="465"/>
                </a:cubicBezTo>
                <a:cubicBezTo>
                  <a:pt x="271" y="488"/>
                  <a:pt x="271" y="488"/>
                  <a:pt x="271" y="488"/>
                </a:cubicBezTo>
                <a:cubicBezTo>
                  <a:pt x="277" y="494"/>
                  <a:pt x="277" y="494"/>
                  <a:pt x="277" y="494"/>
                </a:cubicBezTo>
                <a:cubicBezTo>
                  <a:pt x="248" y="547"/>
                  <a:pt x="218" y="588"/>
                  <a:pt x="183" y="641"/>
                </a:cubicBezTo>
                <a:cubicBezTo>
                  <a:pt x="183" y="641"/>
                  <a:pt x="177" y="641"/>
                  <a:pt x="171" y="641"/>
                </a:cubicBezTo>
                <a:lnTo>
                  <a:pt x="171" y="641"/>
                </a:lnTo>
                <a:cubicBezTo>
                  <a:pt x="165" y="641"/>
                  <a:pt x="153" y="641"/>
                  <a:pt x="148" y="641"/>
                </a:cubicBezTo>
                <a:cubicBezTo>
                  <a:pt x="148" y="641"/>
                  <a:pt x="148" y="641"/>
                  <a:pt x="142" y="641"/>
                </a:cubicBezTo>
                <a:cubicBezTo>
                  <a:pt x="142" y="641"/>
                  <a:pt x="136" y="641"/>
                  <a:pt x="136" y="647"/>
                </a:cubicBezTo>
                <a:cubicBezTo>
                  <a:pt x="130" y="647"/>
                  <a:pt x="130" y="647"/>
                  <a:pt x="130" y="647"/>
                </a:cubicBezTo>
                <a:cubicBezTo>
                  <a:pt x="130" y="647"/>
                  <a:pt x="124" y="647"/>
                  <a:pt x="118" y="653"/>
                </a:cubicBezTo>
                <a:lnTo>
                  <a:pt x="118" y="653"/>
                </a:lnTo>
                <a:cubicBezTo>
                  <a:pt x="118" y="653"/>
                  <a:pt x="112" y="653"/>
                  <a:pt x="106" y="659"/>
                </a:cubicBezTo>
                <a:lnTo>
                  <a:pt x="106" y="659"/>
                </a:lnTo>
                <a:cubicBezTo>
                  <a:pt x="101" y="659"/>
                  <a:pt x="101" y="665"/>
                  <a:pt x="101" y="665"/>
                </a:cubicBezTo>
                <a:cubicBezTo>
                  <a:pt x="95" y="665"/>
                  <a:pt x="95" y="665"/>
                  <a:pt x="95" y="665"/>
                </a:cubicBezTo>
                <a:cubicBezTo>
                  <a:pt x="95" y="671"/>
                  <a:pt x="89" y="671"/>
                  <a:pt x="89" y="676"/>
                </a:cubicBezTo>
                <a:cubicBezTo>
                  <a:pt x="71" y="688"/>
                  <a:pt x="65" y="706"/>
                  <a:pt x="65" y="724"/>
                </a:cubicBezTo>
                <a:cubicBezTo>
                  <a:pt x="53" y="759"/>
                  <a:pt x="59" y="847"/>
                  <a:pt x="0" y="859"/>
                </a:cubicBezTo>
                <a:cubicBezTo>
                  <a:pt x="0" y="859"/>
                  <a:pt x="124" y="888"/>
                  <a:pt x="201" y="847"/>
                </a:cubicBezTo>
                <a:cubicBezTo>
                  <a:pt x="218" y="836"/>
                  <a:pt x="230" y="829"/>
                  <a:pt x="242" y="812"/>
                </a:cubicBezTo>
                <a:cubicBezTo>
                  <a:pt x="265" y="788"/>
                  <a:pt x="271" y="753"/>
                  <a:pt x="265" y="724"/>
                </a:cubicBezTo>
                <a:cubicBezTo>
                  <a:pt x="318" y="688"/>
                  <a:pt x="360" y="665"/>
                  <a:pt x="413" y="629"/>
                </a:cubicBezTo>
                <a:lnTo>
                  <a:pt x="424" y="635"/>
                </a:ln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2" name="Freeform 101">
            <a:extLst>
              <a:ext uri="{FF2B5EF4-FFF2-40B4-BE49-F238E27FC236}">
                <a16:creationId xmlns:a16="http://schemas.microsoft.com/office/drawing/2014/main" id="{18489367-5A1C-4A3B-9E42-CF4A43E8D484}"/>
              </a:ext>
            </a:extLst>
          </p:cNvPr>
          <p:cNvSpPr>
            <a:spLocks noChangeArrowheads="1"/>
          </p:cNvSpPr>
          <p:nvPr/>
        </p:nvSpPr>
        <p:spPr bwMode="auto">
          <a:xfrm>
            <a:off x="3091026" y="2453226"/>
            <a:ext cx="114220" cy="164843"/>
          </a:xfrm>
          <a:custGeom>
            <a:avLst/>
            <a:gdLst>
              <a:gd name="T0" fmla="*/ 0 w 737"/>
              <a:gd name="T1" fmla="*/ 323 h 1061"/>
              <a:gd name="T2" fmla="*/ 35 w 737"/>
              <a:gd name="T3" fmla="*/ 1060 h 1061"/>
              <a:gd name="T4" fmla="*/ 736 w 737"/>
              <a:gd name="T5" fmla="*/ 1024 h 1061"/>
              <a:gd name="T6" fmla="*/ 724 w 737"/>
              <a:gd name="T7" fmla="*/ 6 h 1061"/>
              <a:gd name="T8" fmla="*/ 12 w 737"/>
              <a:gd name="T9" fmla="*/ 6 h 1061"/>
              <a:gd name="T10" fmla="*/ 171 w 737"/>
              <a:gd name="T11" fmla="*/ 983 h 1061"/>
              <a:gd name="T12" fmla="*/ 82 w 737"/>
              <a:gd name="T13" fmla="*/ 989 h 1061"/>
              <a:gd name="T14" fmla="*/ 82 w 737"/>
              <a:gd name="T15" fmla="*/ 895 h 1061"/>
              <a:gd name="T16" fmla="*/ 171 w 737"/>
              <a:gd name="T17" fmla="*/ 983 h 1061"/>
              <a:gd name="T18" fmla="*/ 165 w 737"/>
              <a:gd name="T19" fmla="*/ 818 h 1061"/>
              <a:gd name="T20" fmla="*/ 76 w 737"/>
              <a:gd name="T21" fmla="*/ 736 h 1061"/>
              <a:gd name="T22" fmla="*/ 171 w 737"/>
              <a:gd name="T23" fmla="*/ 736 h 1061"/>
              <a:gd name="T24" fmla="*/ 171 w 737"/>
              <a:gd name="T25" fmla="*/ 647 h 1061"/>
              <a:gd name="T26" fmla="*/ 76 w 737"/>
              <a:gd name="T27" fmla="*/ 647 h 1061"/>
              <a:gd name="T28" fmla="*/ 165 w 737"/>
              <a:gd name="T29" fmla="*/ 565 h 1061"/>
              <a:gd name="T30" fmla="*/ 335 w 737"/>
              <a:gd name="T31" fmla="*/ 983 h 1061"/>
              <a:gd name="T32" fmla="*/ 247 w 737"/>
              <a:gd name="T33" fmla="*/ 989 h 1061"/>
              <a:gd name="T34" fmla="*/ 247 w 737"/>
              <a:gd name="T35" fmla="*/ 895 h 1061"/>
              <a:gd name="T36" fmla="*/ 335 w 737"/>
              <a:gd name="T37" fmla="*/ 983 h 1061"/>
              <a:gd name="T38" fmla="*/ 329 w 737"/>
              <a:gd name="T39" fmla="*/ 818 h 1061"/>
              <a:gd name="T40" fmla="*/ 241 w 737"/>
              <a:gd name="T41" fmla="*/ 736 h 1061"/>
              <a:gd name="T42" fmla="*/ 335 w 737"/>
              <a:gd name="T43" fmla="*/ 736 h 1061"/>
              <a:gd name="T44" fmla="*/ 335 w 737"/>
              <a:gd name="T45" fmla="*/ 647 h 1061"/>
              <a:gd name="T46" fmla="*/ 241 w 737"/>
              <a:gd name="T47" fmla="*/ 647 h 1061"/>
              <a:gd name="T48" fmla="*/ 329 w 737"/>
              <a:gd name="T49" fmla="*/ 565 h 1061"/>
              <a:gd name="T50" fmla="*/ 335 w 737"/>
              <a:gd name="T51" fmla="*/ 482 h 1061"/>
              <a:gd name="T52" fmla="*/ 82 w 737"/>
              <a:gd name="T53" fmla="*/ 488 h 1061"/>
              <a:gd name="T54" fmla="*/ 82 w 737"/>
              <a:gd name="T55" fmla="*/ 400 h 1061"/>
              <a:gd name="T56" fmla="*/ 335 w 737"/>
              <a:gd name="T57" fmla="*/ 482 h 1061"/>
              <a:gd name="T58" fmla="*/ 494 w 737"/>
              <a:gd name="T59" fmla="*/ 989 h 1061"/>
              <a:gd name="T60" fmla="*/ 412 w 737"/>
              <a:gd name="T61" fmla="*/ 901 h 1061"/>
              <a:gd name="T62" fmla="*/ 500 w 737"/>
              <a:gd name="T63" fmla="*/ 901 h 1061"/>
              <a:gd name="T64" fmla="*/ 500 w 737"/>
              <a:gd name="T65" fmla="*/ 812 h 1061"/>
              <a:gd name="T66" fmla="*/ 412 w 737"/>
              <a:gd name="T67" fmla="*/ 812 h 1061"/>
              <a:gd name="T68" fmla="*/ 494 w 737"/>
              <a:gd name="T69" fmla="*/ 730 h 1061"/>
              <a:gd name="T70" fmla="*/ 500 w 737"/>
              <a:gd name="T71" fmla="*/ 647 h 1061"/>
              <a:gd name="T72" fmla="*/ 418 w 737"/>
              <a:gd name="T73" fmla="*/ 653 h 1061"/>
              <a:gd name="T74" fmla="*/ 418 w 737"/>
              <a:gd name="T75" fmla="*/ 565 h 1061"/>
              <a:gd name="T76" fmla="*/ 500 w 737"/>
              <a:gd name="T77" fmla="*/ 647 h 1061"/>
              <a:gd name="T78" fmla="*/ 494 w 737"/>
              <a:gd name="T79" fmla="*/ 488 h 1061"/>
              <a:gd name="T80" fmla="*/ 412 w 737"/>
              <a:gd name="T81" fmla="*/ 406 h 1061"/>
              <a:gd name="T82" fmla="*/ 500 w 737"/>
              <a:gd name="T83" fmla="*/ 406 h 1061"/>
              <a:gd name="T84" fmla="*/ 665 w 737"/>
              <a:gd name="T85" fmla="*/ 983 h 1061"/>
              <a:gd name="T86" fmla="*/ 577 w 737"/>
              <a:gd name="T87" fmla="*/ 983 h 1061"/>
              <a:gd name="T88" fmla="*/ 659 w 737"/>
              <a:gd name="T89" fmla="*/ 895 h 1061"/>
              <a:gd name="T90" fmla="*/ 665 w 737"/>
              <a:gd name="T91" fmla="*/ 812 h 1061"/>
              <a:gd name="T92" fmla="*/ 583 w 737"/>
              <a:gd name="T93" fmla="*/ 818 h 1061"/>
              <a:gd name="T94" fmla="*/ 583 w 737"/>
              <a:gd name="T95" fmla="*/ 730 h 1061"/>
              <a:gd name="T96" fmla="*/ 665 w 737"/>
              <a:gd name="T97" fmla="*/ 812 h 1061"/>
              <a:gd name="T98" fmla="*/ 659 w 737"/>
              <a:gd name="T99" fmla="*/ 653 h 1061"/>
              <a:gd name="T100" fmla="*/ 577 w 737"/>
              <a:gd name="T101" fmla="*/ 571 h 1061"/>
              <a:gd name="T102" fmla="*/ 665 w 737"/>
              <a:gd name="T103" fmla="*/ 571 h 1061"/>
              <a:gd name="T104" fmla="*/ 665 w 737"/>
              <a:gd name="T105" fmla="*/ 482 h 1061"/>
              <a:gd name="T106" fmla="*/ 577 w 737"/>
              <a:gd name="T107" fmla="*/ 482 h 1061"/>
              <a:gd name="T108" fmla="*/ 659 w 737"/>
              <a:gd name="T109" fmla="*/ 400 h 1061"/>
              <a:gd name="T110" fmla="*/ 65 w 737"/>
              <a:gd name="T111" fmla="*/ 76 h 1061"/>
              <a:gd name="T112" fmla="*/ 82 w 737"/>
              <a:gd name="T113" fmla="*/ 58 h 1061"/>
              <a:gd name="T114" fmla="*/ 683 w 737"/>
              <a:gd name="T115" fmla="*/ 76 h 1061"/>
              <a:gd name="T116" fmla="*/ 659 w 737"/>
              <a:gd name="T117" fmla="*/ 265 h 1061"/>
              <a:gd name="T118" fmla="*/ 65 w 737"/>
              <a:gd name="T119" fmla="*/ 247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7" h="1061">
                <a:moveTo>
                  <a:pt x="0" y="312"/>
                </a:moveTo>
                <a:lnTo>
                  <a:pt x="0" y="312"/>
                </a:lnTo>
                <a:cubicBezTo>
                  <a:pt x="0" y="323"/>
                  <a:pt x="0" y="323"/>
                  <a:pt x="0" y="323"/>
                </a:cubicBezTo>
                <a:cubicBezTo>
                  <a:pt x="0" y="1024"/>
                  <a:pt x="0" y="1024"/>
                  <a:pt x="0" y="1024"/>
                </a:cubicBezTo>
                <a:cubicBezTo>
                  <a:pt x="0" y="1036"/>
                  <a:pt x="6" y="1042"/>
                  <a:pt x="12" y="1048"/>
                </a:cubicBezTo>
                <a:cubicBezTo>
                  <a:pt x="17" y="1054"/>
                  <a:pt x="29" y="1060"/>
                  <a:pt x="35" y="1060"/>
                </a:cubicBezTo>
                <a:cubicBezTo>
                  <a:pt x="700" y="1060"/>
                  <a:pt x="700" y="1060"/>
                  <a:pt x="700" y="1060"/>
                </a:cubicBezTo>
                <a:cubicBezTo>
                  <a:pt x="712" y="1060"/>
                  <a:pt x="718" y="1054"/>
                  <a:pt x="724" y="1048"/>
                </a:cubicBezTo>
                <a:cubicBezTo>
                  <a:pt x="736" y="1042"/>
                  <a:pt x="736" y="1036"/>
                  <a:pt x="736" y="1024"/>
                </a:cubicBezTo>
                <a:cubicBezTo>
                  <a:pt x="736" y="323"/>
                  <a:pt x="736" y="323"/>
                  <a:pt x="736" y="323"/>
                </a:cubicBezTo>
                <a:cubicBezTo>
                  <a:pt x="736" y="35"/>
                  <a:pt x="736" y="35"/>
                  <a:pt x="736" y="35"/>
                </a:cubicBezTo>
                <a:cubicBezTo>
                  <a:pt x="736" y="23"/>
                  <a:pt x="736" y="17"/>
                  <a:pt x="724" y="6"/>
                </a:cubicBezTo>
                <a:cubicBezTo>
                  <a:pt x="718" y="0"/>
                  <a:pt x="712" y="0"/>
                  <a:pt x="700" y="0"/>
                </a:cubicBezTo>
                <a:cubicBezTo>
                  <a:pt x="35" y="0"/>
                  <a:pt x="35" y="0"/>
                  <a:pt x="35" y="0"/>
                </a:cubicBezTo>
                <a:cubicBezTo>
                  <a:pt x="29" y="0"/>
                  <a:pt x="17" y="0"/>
                  <a:pt x="12" y="6"/>
                </a:cubicBezTo>
                <a:cubicBezTo>
                  <a:pt x="6" y="17"/>
                  <a:pt x="0" y="23"/>
                  <a:pt x="0" y="35"/>
                </a:cubicBezTo>
                <a:cubicBezTo>
                  <a:pt x="0" y="312"/>
                  <a:pt x="0" y="312"/>
                  <a:pt x="0" y="312"/>
                </a:cubicBezTo>
                <a:close/>
                <a:moveTo>
                  <a:pt x="171" y="983"/>
                </a:moveTo>
                <a:lnTo>
                  <a:pt x="171" y="983"/>
                </a:lnTo>
                <a:lnTo>
                  <a:pt x="165" y="989"/>
                </a:lnTo>
                <a:cubicBezTo>
                  <a:pt x="82" y="989"/>
                  <a:pt x="82" y="989"/>
                  <a:pt x="82" y="989"/>
                </a:cubicBezTo>
                <a:lnTo>
                  <a:pt x="76" y="983"/>
                </a:lnTo>
                <a:cubicBezTo>
                  <a:pt x="76" y="901"/>
                  <a:pt x="76" y="901"/>
                  <a:pt x="76" y="901"/>
                </a:cubicBezTo>
                <a:lnTo>
                  <a:pt x="82" y="895"/>
                </a:lnTo>
                <a:cubicBezTo>
                  <a:pt x="165" y="895"/>
                  <a:pt x="165" y="895"/>
                  <a:pt x="165" y="895"/>
                </a:cubicBezTo>
                <a:lnTo>
                  <a:pt x="171" y="901"/>
                </a:lnTo>
                <a:lnTo>
                  <a:pt x="171" y="983"/>
                </a:lnTo>
                <a:close/>
                <a:moveTo>
                  <a:pt x="171" y="812"/>
                </a:moveTo>
                <a:lnTo>
                  <a:pt x="171" y="812"/>
                </a:lnTo>
                <a:cubicBezTo>
                  <a:pt x="171" y="818"/>
                  <a:pt x="165" y="818"/>
                  <a:pt x="165" y="818"/>
                </a:cubicBezTo>
                <a:cubicBezTo>
                  <a:pt x="82" y="818"/>
                  <a:pt x="82" y="818"/>
                  <a:pt x="82" y="818"/>
                </a:cubicBezTo>
                <a:cubicBezTo>
                  <a:pt x="82" y="818"/>
                  <a:pt x="76" y="818"/>
                  <a:pt x="76" y="812"/>
                </a:cubicBezTo>
                <a:cubicBezTo>
                  <a:pt x="76" y="736"/>
                  <a:pt x="76" y="736"/>
                  <a:pt x="76" y="736"/>
                </a:cubicBezTo>
                <a:cubicBezTo>
                  <a:pt x="76" y="730"/>
                  <a:pt x="82" y="730"/>
                  <a:pt x="82" y="730"/>
                </a:cubicBezTo>
                <a:cubicBezTo>
                  <a:pt x="165" y="730"/>
                  <a:pt x="165" y="730"/>
                  <a:pt x="165" y="730"/>
                </a:cubicBezTo>
                <a:cubicBezTo>
                  <a:pt x="165" y="730"/>
                  <a:pt x="171" y="730"/>
                  <a:pt x="171" y="736"/>
                </a:cubicBezTo>
                <a:lnTo>
                  <a:pt x="171" y="812"/>
                </a:lnTo>
                <a:close/>
                <a:moveTo>
                  <a:pt x="171" y="647"/>
                </a:moveTo>
                <a:lnTo>
                  <a:pt x="171" y="647"/>
                </a:lnTo>
                <a:cubicBezTo>
                  <a:pt x="171" y="653"/>
                  <a:pt x="165" y="653"/>
                  <a:pt x="165" y="653"/>
                </a:cubicBezTo>
                <a:cubicBezTo>
                  <a:pt x="82" y="653"/>
                  <a:pt x="82" y="653"/>
                  <a:pt x="82" y="653"/>
                </a:cubicBezTo>
                <a:cubicBezTo>
                  <a:pt x="82" y="653"/>
                  <a:pt x="76" y="653"/>
                  <a:pt x="76" y="647"/>
                </a:cubicBezTo>
                <a:cubicBezTo>
                  <a:pt x="76" y="571"/>
                  <a:pt x="76" y="571"/>
                  <a:pt x="76" y="571"/>
                </a:cubicBezTo>
                <a:cubicBezTo>
                  <a:pt x="76" y="565"/>
                  <a:pt x="82" y="565"/>
                  <a:pt x="82" y="565"/>
                </a:cubicBezTo>
                <a:cubicBezTo>
                  <a:pt x="165" y="565"/>
                  <a:pt x="165" y="565"/>
                  <a:pt x="165" y="565"/>
                </a:cubicBezTo>
                <a:cubicBezTo>
                  <a:pt x="165" y="565"/>
                  <a:pt x="171" y="565"/>
                  <a:pt x="171" y="571"/>
                </a:cubicBezTo>
                <a:lnTo>
                  <a:pt x="171" y="647"/>
                </a:lnTo>
                <a:close/>
                <a:moveTo>
                  <a:pt x="335" y="983"/>
                </a:moveTo>
                <a:lnTo>
                  <a:pt x="335" y="983"/>
                </a:lnTo>
                <a:lnTo>
                  <a:pt x="329" y="989"/>
                </a:lnTo>
                <a:cubicBezTo>
                  <a:pt x="247" y="989"/>
                  <a:pt x="247" y="989"/>
                  <a:pt x="247" y="989"/>
                </a:cubicBezTo>
                <a:lnTo>
                  <a:pt x="241" y="983"/>
                </a:lnTo>
                <a:cubicBezTo>
                  <a:pt x="241" y="901"/>
                  <a:pt x="241" y="901"/>
                  <a:pt x="241" y="901"/>
                </a:cubicBezTo>
                <a:lnTo>
                  <a:pt x="247" y="895"/>
                </a:lnTo>
                <a:cubicBezTo>
                  <a:pt x="329" y="895"/>
                  <a:pt x="329" y="895"/>
                  <a:pt x="329" y="895"/>
                </a:cubicBezTo>
                <a:lnTo>
                  <a:pt x="335" y="901"/>
                </a:lnTo>
                <a:lnTo>
                  <a:pt x="335" y="983"/>
                </a:lnTo>
                <a:close/>
                <a:moveTo>
                  <a:pt x="335" y="812"/>
                </a:moveTo>
                <a:lnTo>
                  <a:pt x="335" y="812"/>
                </a:lnTo>
                <a:cubicBezTo>
                  <a:pt x="335" y="818"/>
                  <a:pt x="329" y="818"/>
                  <a:pt x="329" y="818"/>
                </a:cubicBezTo>
                <a:cubicBezTo>
                  <a:pt x="247" y="818"/>
                  <a:pt x="247" y="818"/>
                  <a:pt x="247" y="818"/>
                </a:cubicBezTo>
                <a:cubicBezTo>
                  <a:pt x="247" y="818"/>
                  <a:pt x="241" y="818"/>
                  <a:pt x="241" y="812"/>
                </a:cubicBezTo>
                <a:cubicBezTo>
                  <a:pt x="241" y="736"/>
                  <a:pt x="241" y="736"/>
                  <a:pt x="241" y="736"/>
                </a:cubicBezTo>
                <a:cubicBezTo>
                  <a:pt x="241" y="730"/>
                  <a:pt x="247" y="730"/>
                  <a:pt x="247" y="730"/>
                </a:cubicBezTo>
                <a:cubicBezTo>
                  <a:pt x="329" y="730"/>
                  <a:pt x="329" y="730"/>
                  <a:pt x="329" y="730"/>
                </a:cubicBezTo>
                <a:cubicBezTo>
                  <a:pt x="329" y="730"/>
                  <a:pt x="335" y="730"/>
                  <a:pt x="335" y="736"/>
                </a:cubicBezTo>
                <a:lnTo>
                  <a:pt x="335" y="812"/>
                </a:lnTo>
                <a:close/>
                <a:moveTo>
                  <a:pt x="335" y="647"/>
                </a:moveTo>
                <a:lnTo>
                  <a:pt x="335" y="647"/>
                </a:lnTo>
                <a:cubicBezTo>
                  <a:pt x="335" y="653"/>
                  <a:pt x="329" y="653"/>
                  <a:pt x="329" y="653"/>
                </a:cubicBezTo>
                <a:cubicBezTo>
                  <a:pt x="247" y="653"/>
                  <a:pt x="247" y="653"/>
                  <a:pt x="247" y="653"/>
                </a:cubicBezTo>
                <a:cubicBezTo>
                  <a:pt x="247" y="653"/>
                  <a:pt x="241" y="653"/>
                  <a:pt x="241" y="647"/>
                </a:cubicBezTo>
                <a:cubicBezTo>
                  <a:pt x="241" y="571"/>
                  <a:pt x="241" y="571"/>
                  <a:pt x="241" y="571"/>
                </a:cubicBezTo>
                <a:cubicBezTo>
                  <a:pt x="241" y="565"/>
                  <a:pt x="247" y="565"/>
                  <a:pt x="247" y="565"/>
                </a:cubicBezTo>
                <a:cubicBezTo>
                  <a:pt x="329" y="565"/>
                  <a:pt x="329" y="565"/>
                  <a:pt x="329" y="565"/>
                </a:cubicBezTo>
                <a:cubicBezTo>
                  <a:pt x="329" y="565"/>
                  <a:pt x="335" y="565"/>
                  <a:pt x="335" y="571"/>
                </a:cubicBezTo>
                <a:lnTo>
                  <a:pt x="335" y="647"/>
                </a:lnTo>
                <a:close/>
                <a:moveTo>
                  <a:pt x="335" y="482"/>
                </a:moveTo>
                <a:lnTo>
                  <a:pt x="335" y="482"/>
                </a:lnTo>
                <a:cubicBezTo>
                  <a:pt x="335" y="488"/>
                  <a:pt x="329" y="488"/>
                  <a:pt x="329" y="488"/>
                </a:cubicBezTo>
                <a:cubicBezTo>
                  <a:pt x="82" y="488"/>
                  <a:pt x="82" y="488"/>
                  <a:pt x="82" y="488"/>
                </a:cubicBezTo>
                <a:cubicBezTo>
                  <a:pt x="82" y="488"/>
                  <a:pt x="76" y="488"/>
                  <a:pt x="76" y="482"/>
                </a:cubicBezTo>
                <a:cubicBezTo>
                  <a:pt x="76" y="406"/>
                  <a:pt x="76" y="406"/>
                  <a:pt x="76" y="406"/>
                </a:cubicBezTo>
                <a:cubicBezTo>
                  <a:pt x="76" y="400"/>
                  <a:pt x="82" y="400"/>
                  <a:pt x="82" y="400"/>
                </a:cubicBezTo>
                <a:cubicBezTo>
                  <a:pt x="329" y="400"/>
                  <a:pt x="329" y="400"/>
                  <a:pt x="329" y="400"/>
                </a:cubicBezTo>
                <a:cubicBezTo>
                  <a:pt x="329" y="400"/>
                  <a:pt x="335" y="400"/>
                  <a:pt x="335" y="406"/>
                </a:cubicBezTo>
                <a:lnTo>
                  <a:pt x="335" y="482"/>
                </a:lnTo>
                <a:close/>
                <a:moveTo>
                  <a:pt x="500" y="983"/>
                </a:moveTo>
                <a:lnTo>
                  <a:pt x="500" y="983"/>
                </a:lnTo>
                <a:cubicBezTo>
                  <a:pt x="500" y="983"/>
                  <a:pt x="500" y="989"/>
                  <a:pt x="494" y="989"/>
                </a:cubicBezTo>
                <a:cubicBezTo>
                  <a:pt x="418" y="989"/>
                  <a:pt x="418" y="989"/>
                  <a:pt x="418" y="989"/>
                </a:cubicBezTo>
                <a:cubicBezTo>
                  <a:pt x="412" y="989"/>
                  <a:pt x="412" y="983"/>
                  <a:pt x="412" y="983"/>
                </a:cubicBezTo>
                <a:cubicBezTo>
                  <a:pt x="412" y="901"/>
                  <a:pt x="412" y="901"/>
                  <a:pt x="412" y="901"/>
                </a:cubicBezTo>
                <a:cubicBezTo>
                  <a:pt x="412" y="901"/>
                  <a:pt x="412" y="895"/>
                  <a:pt x="418" y="895"/>
                </a:cubicBezTo>
                <a:cubicBezTo>
                  <a:pt x="494" y="895"/>
                  <a:pt x="494" y="895"/>
                  <a:pt x="494" y="895"/>
                </a:cubicBezTo>
                <a:cubicBezTo>
                  <a:pt x="500" y="895"/>
                  <a:pt x="500" y="901"/>
                  <a:pt x="500" y="901"/>
                </a:cubicBezTo>
                <a:lnTo>
                  <a:pt x="500" y="983"/>
                </a:lnTo>
                <a:close/>
                <a:moveTo>
                  <a:pt x="500" y="812"/>
                </a:moveTo>
                <a:lnTo>
                  <a:pt x="500" y="812"/>
                </a:lnTo>
                <a:cubicBezTo>
                  <a:pt x="500" y="818"/>
                  <a:pt x="494" y="818"/>
                  <a:pt x="494" y="818"/>
                </a:cubicBezTo>
                <a:cubicBezTo>
                  <a:pt x="418" y="818"/>
                  <a:pt x="418" y="818"/>
                  <a:pt x="418" y="818"/>
                </a:cubicBezTo>
                <a:cubicBezTo>
                  <a:pt x="412" y="818"/>
                  <a:pt x="412" y="818"/>
                  <a:pt x="412" y="812"/>
                </a:cubicBezTo>
                <a:cubicBezTo>
                  <a:pt x="412" y="736"/>
                  <a:pt x="412" y="736"/>
                  <a:pt x="412" y="736"/>
                </a:cubicBezTo>
                <a:cubicBezTo>
                  <a:pt x="412" y="730"/>
                  <a:pt x="412" y="730"/>
                  <a:pt x="418" y="730"/>
                </a:cubicBezTo>
                <a:cubicBezTo>
                  <a:pt x="494" y="730"/>
                  <a:pt x="494" y="730"/>
                  <a:pt x="494" y="730"/>
                </a:cubicBezTo>
                <a:cubicBezTo>
                  <a:pt x="494" y="730"/>
                  <a:pt x="500" y="730"/>
                  <a:pt x="500" y="736"/>
                </a:cubicBezTo>
                <a:lnTo>
                  <a:pt x="500" y="812"/>
                </a:lnTo>
                <a:close/>
                <a:moveTo>
                  <a:pt x="500" y="647"/>
                </a:moveTo>
                <a:lnTo>
                  <a:pt x="500" y="647"/>
                </a:lnTo>
                <a:cubicBezTo>
                  <a:pt x="500" y="653"/>
                  <a:pt x="494" y="653"/>
                  <a:pt x="494" y="653"/>
                </a:cubicBezTo>
                <a:cubicBezTo>
                  <a:pt x="418" y="653"/>
                  <a:pt x="418" y="653"/>
                  <a:pt x="418" y="653"/>
                </a:cubicBezTo>
                <a:cubicBezTo>
                  <a:pt x="412" y="653"/>
                  <a:pt x="412" y="653"/>
                  <a:pt x="412" y="647"/>
                </a:cubicBezTo>
                <a:cubicBezTo>
                  <a:pt x="412" y="571"/>
                  <a:pt x="412" y="571"/>
                  <a:pt x="412" y="571"/>
                </a:cubicBezTo>
                <a:cubicBezTo>
                  <a:pt x="412" y="565"/>
                  <a:pt x="412" y="565"/>
                  <a:pt x="418" y="565"/>
                </a:cubicBezTo>
                <a:cubicBezTo>
                  <a:pt x="494" y="565"/>
                  <a:pt x="494" y="565"/>
                  <a:pt x="494" y="565"/>
                </a:cubicBezTo>
                <a:cubicBezTo>
                  <a:pt x="500" y="565"/>
                  <a:pt x="500" y="565"/>
                  <a:pt x="500" y="571"/>
                </a:cubicBezTo>
                <a:lnTo>
                  <a:pt x="500" y="647"/>
                </a:lnTo>
                <a:close/>
                <a:moveTo>
                  <a:pt x="500" y="482"/>
                </a:moveTo>
                <a:lnTo>
                  <a:pt x="500" y="482"/>
                </a:lnTo>
                <a:cubicBezTo>
                  <a:pt x="500" y="488"/>
                  <a:pt x="494" y="488"/>
                  <a:pt x="494" y="488"/>
                </a:cubicBezTo>
                <a:cubicBezTo>
                  <a:pt x="418" y="488"/>
                  <a:pt x="418" y="488"/>
                  <a:pt x="418" y="488"/>
                </a:cubicBezTo>
                <a:cubicBezTo>
                  <a:pt x="412" y="488"/>
                  <a:pt x="412" y="488"/>
                  <a:pt x="412" y="482"/>
                </a:cubicBezTo>
                <a:cubicBezTo>
                  <a:pt x="412" y="406"/>
                  <a:pt x="412" y="406"/>
                  <a:pt x="412" y="406"/>
                </a:cubicBezTo>
                <a:cubicBezTo>
                  <a:pt x="412" y="400"/>
                  <a:pt x="412" y="400"/>
                  <a:pt x="418" y="400"/>
                </a:cubicBezTo>
                <a:cubicBezTo>
                  <a:pt x="494" y="400"/>
                  <a:pt x="494" y="400"/>
                  <a:pt x="494" y="400"/>
                </a:cubicBezTo>
                <a:cubicBezTo>
                  <a:pt x="500" y="400"/>
                  <a:pt x="500" y="400"/>
                  <a:pt x="500" y="406"/>
                </a:cubicBezTo>
                <a:lnTo>
                  <a:pt x="500" y="482"/>
                </a:lnTo>
                <a:close/>
                <a:moveTo>
                  <a:pt x="665" y="983"/>
                </a:moveTo>
                <a:lnTo>
                  <a:pt x="665" y="983"/>
                </a:lnTo>
                <a:cubicBezTo>
                  <a:pt x="665" y="983"/>
                  <a:pt x="665" y="989"/>
                  <a:pt x="659" y="989"/>
                </a:cubicBezTo>
                <a:cubicBezTo>
                  <a:pt x="583" y="989"/>
                  <a:pt x="583" y="989"/>
                  <a:pt x="583" y="989"/>
                </a:cubicBezTo>
                <a:cubicBezTo>
                  <a:pt x="577" y="989"/>
                  <a:pt x="577" y="983"/>
                  <a:pt x="577" y="983"/>
                </a:cubicBezTo>
                <a:cubicBezTo>
                  <a:pt x="577" y="901"/>
                  <a:pt x="577" y="901"/>
                  <a:pt x="577" y="901"/>
                </a:cubicBezTo>
                <a:cubicBezTo>
                  <a:pt x="577" y="901"/>
                  <a:pt x="577" y="895"/>
                  <a:pt x="583" y="895"/>
                </a:cubicBezTo>
                <a:cubicBezTo>
                  <a:pt x="659" y="895"/>
                  <a:pt x="659" y="895"/>
                  <a:pt x="659" y="895"/>
                </a:cubicBezTo>
                <a:cubicBezTo>
                  <a:pt x="665" y="895"/>
                  <a:pt x="665" y="901"/>
                  <a:pt x="665" y="901"/>
                </a:cubicBezTo>
                <a:lnTo>
                  <a:pt x="665" y="983"/>
                </a:lnTo>
                <a:close/>
                <a:moveTo>
                  <a:pt x="665" y="812"/>
                </a:moveTo>
                <a:lnTo>
                  <a:pt x="665" y="812"/>
                </a:lnTo>
                <a:cubicBezTo>
                  <a:pt x="665" y="818"/>
                  <a:pt x="665" y="818"/>
                  <a:pt x="659" y="818"/>
                </a:cubicBezTo>
                <a:cubicBezTo>
                  <a:pt x="583" y="818"/>
                  <a:pt x="583" y="818"/>
                  <a:pt x="583" y="818"/>
                </a:cubicBezTo>
                <a:cubicBezTo>
                  <a:pt x="577" y="818"/>
                  <a:pt x="577" y="818"/>
                  <a:pt x="577" y="812"/>
                </a:cubicBezTo>
                <a:cubicBezTo>
                  <a:pt x="577" y="736"/>
                  <a:pt x="577" y="736"/>
                  <a:pt x="577" y="736"/>
                </a:cubicBezTo>
                <a:cubicBezTo>
                  <a:pt x="577" y="730"/>
                  <a:pt x="577" y="730"/>
                  <a:pt x="583" y="730"/>
                </a:cubicBezTo>
                <a:cubicBezTo>
                  <a:pt x="659" y="730"/>
                  <a:pt x="659" y="730"/>
                  <a:pt x="659" y="730"/>
                </a:cubicBezTo>
                <a:cubicBezTo>
                  <a:pt x="665" y="730"/>
                  <a:pt x="665" y="730"/>
                  <a:pt x="665" y="736"/>
                </a:cubicBezTo>
                <a:lnTo>
                  <a:pt x="665" y="812"/>
                </a:lnTo>
                <a:close/>
                <a:moveTo>
                  <a:pt x="665" y="647"/>
                </a:moveTo>
                <a:lnTo>
                  <a:pt x="665" y="647"/>
                </a:lnTo>
                <a:cubicBezTo>
                  <a:pt x="665" y="653"/>
                  <a:pt x="665" y="653"/>
                  <a:pt x="659" y="653"/>
                </a:cubicBezTo>
                <a:cubicBezTo>
                  <a:pt x="583" y="653"/>
                  <a:pt x="583" y="653"/>
                  <a:pt x="583" y="653"/>
                </a:cubicBezTo>
                <a:cubicBezTo>
                  <a:pt x="577" y="653"/>
                  <a:pt x="577" y="653"/>
                  <a:pt x="577" y="647"/>
                </a:cubicBezTo>
                <a:cubicBezTo>
                  <a:pt x="577" y="571"/>
                  <a:pt x="577" y="571"/>
                  <a:pt x="577" y="571"/>
                </a:cubicBezTo>
                <a:cubicBezTo>
                  <a:pt x="577" y="565"/>
                  <a:pt x="577" y="565"/>
                  <a:pt x="583" y="565"/>
                </a:cubicBezTo>
                <a:cubicBezTo>
                  <a:pt x="659" y="565"/>
                  <a:pt x="659" y="565"/>
                  <a:pt x="659" y="565"/>
                </a:cubicBezTo>
                <a:cubicBezTo>
                  <a:pt x="665" y="565"/>
                  <a:pt x="665" y="565"/>
                  <a:pt x="665" y="571"/>
                </a:cubicBezTo>
                <a:lnTo>
                  <a:pt x="665" y="647"/>
                </a:lnTo>
                <a:close/>
                <a:moveTo>
                  <a:pt x="665" y="482"/>
                </a:moveTo>
                <a:lnTo>
                  <a:pt x="665" y="482"/>
                </a:lnTo>
                <a:cubicBezTo>
                  <a:pt x="665" y="488"/>
                  <a:pt x="665" y="488"/>
                  <a:pt x="659" y="488"/>
                </a:cubicBezTo>
                <a:cubicBezTo>
                  <a:pt x="583" y="488"/>
                  <a:pt x="583" y="488"/>
                  <a:pt x="583" y="488"/>
                </a:cubicBezTo>
                <a:cubicBezTo>
                  <a:pt x="577" y="488"/>
                  <a:pt x="577" y="488"/>
                  <a:pt x="577" y="482"/>
                </a:cubicBezTo>
                <a:cubicBezTo>
                  <a:pt x="577" y="406"/>
                  <a:pt x="577" y="406"/>
                  <a:pt x="577" y="406"/>
                </a:cubicBezTo>
                <a:cubicBezTo>
                  <a:pt x="577" y="400"/>
                  <a:pt x="577" y="400"/>
                  <a:pt x="583" y="400"/>
                </a:cubicBezTo>
                <a:cubicBezTo>
                  <a:pt x="659" y="400"/>
                  <a:pt x="659" y="400"/>
                  <a:pt x="659" y="400"/>
                </a:cubicBezTo>
                <a:cubicBezTo>
                  <a:pt x="665" y="400"/>
                  <a:pt x="665" y="400"/>
                  <a:pt x="665" y="406"/>
                </a:cubicBezTo>
                <a:lnTo>
                  <a:pt x="665" y="482"/>
                </a:lnTo>
                <a:close/>
                <a:moveTo>
                  <a:pt x="65" y="76"/>
                </a:moveTo>
                <a:lnTo>
                  <a:pt x="65" y="76"/>
                </a:lnTo>
                <a:cubicBezTo>
                  <a:pt x="65" y="70"/>
                  <a:pt x="65" y="64"/>
                  <a:pt x="70" y="64"/>
                </a:cubicBezTo>
                <a:cubicBezTo>
                  <a:pt x="70" y="58"/>
                  <a:pt x="76" y="58"/>
                  <a:pt x="82" y="58"/>
                </a:cubicBezTo>
                <a:cubicBezTo>
                  <a:pt x="659" y="58"/>
                  <a:pt x="659" y="58"/>
                  <a:pt x="659" y="58"/>
                </a:cubicBezTo>
                <a:cubicBezTo>
                  <a:pt x="665" y="58"/>
                  <a:pt x="671" y="58"/>
                  <a:pt x="677" y="64"/>
                </a:cubicBezTo>
                <a:cubicBezTo>
                  <a:pt x="677" y="64"/>
                  <a:pt x="683" y="70"/>
                  <a:pt x="683" y="76"/>
                </a:cubicBezTo>
                <a:cubicBezTo>
                  <a:pt x="683" y="247"/>
                  <a:pt x="683" y="247"/>
                  <a:pt x="683" y="247"/>
                </a:cubicBezTo>
                <a:cubicBezTo>
                  <a:pt x="683" y="253"/>
                  <a:pt x="677" y="259"/>
                  <a:pt x="677" y="259"/>
                </a:cubicBezTo>
                <a:cubicBezTo>
                  <a:pt x="671" y="265"/>
                  <a:pt x="665" y="265"/>
                  <a:pt x="659" y="265"/>
                </a:cubicBezTo>
                <a:cubicBezTo>
                  <a:pt x="82" y="265"/>
                  <a:pt x="82" y="265"/>
                  <a:pt x="82" y="265"/>
                </a:cubicBezTo>
                <a:cubicBezTo>
                  <a:pt x="76" y="265"/>
                  <a:pt x="70" y="265"/>
                  <a:pt x="70" y="259"/>
                </a:cubicBezTo>
                <a:cubicBezTo>
                  <a:pt x="65" y="259"/>
                  <a:pt x="65" y="253"/>
                  <a:pt x="65" y="247"/>
                </a:cubicBezTo>
                <a:lnTo>
                  <a:pt x="65" y="76"/>
                </a:lnTo>
                <a:close/>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3" name="Freeform 102">
            <a:extLst>
              <a:ext uri="{FF2B5EF4-FFF2-40B4-BE49-F238E27FC236}">
                <a16:creationId xmlns:a16="http://schemas.microsoft.com/office/drawing/2014/main" id="{F553F73C-1A4C-4CCD-B47C-4015EC84DCE1}"/>
              </a:ext>
            </a:extLst>
          </p:cNvPr>
          <p:cNvSpPr>
            <a:spLocks noChangeArrowheads="1"/>
          </p:cNvSpPr>
          <p:nvPr/>
        </p:nvSpPr>
        <p:spPr bwMode="auto">
          <a:xfrm>
            <a:off x="3096498" y="3936126"/>
            <a:ext cx="181931" cy="103967"/>
          </a:xfrm>
          <a:custGeom>
            <a:avLst/>
            <a:gdLst>
              <a:gd name="T0" fmla="*/ 330 w 1173"/>
              <a:gd name="T1" fmla="*/ 359 h 672"/>
              <a:gd name="T2" fmla="*/ 330 w 1173"/>
              <a:gd name="T3" fmla="*/ 359 h 672"/>
              <a:gd name="T4" fmla="*/ 830 w 1173"/>
              <a:gd name="T5" fmla="*/ 318 h 672"/>
              <a:gd name="T6" fmla="*/ 713 w 1173"/>
              <a:gd name="T7" fmla="*/ 430 h 672"/>
              <a:gd name="T8" fmla="*/ 736 w 1173"/>
              <a:gd name="T9" fmla="*/ 506 h 672"/>
              <a:gd name="T10" fmla="*/ 1019 w 1173"/>
              <a:gd name="T11" fmla="*/ 518 h 672"/>
              <a:gd name="T12" fmla="*/ 1048 w 1173"/>
              <a:gd name="T13" fmla="*/ 518 h 672"/>
              <a:gd name="T14" fmla="*/ 1078 w 1173"/>
              <a:gd name="T15" fmla="*/ 518 h 672"/>
              <a:gd name="T16" fmla="*/ 1131 w 1173"/>
              <a:gd name="T17" fmla="*/ 518 h 672"/>
              <a:gd name="T18" fmla="*/ 1160 w 1173"/>
              <a:gd name="T19" fmla="*/ 494 h 672"/>
              <a:gd name="T20" fmla="*/ 1172 w 1173"/>
              <a:gd name="T21" fmla="*/ 106 h 672"/>
              <a:gd name="T22" fmla="*/ 1095 w 1173"/>
              <a:gd name="T23" fmla="*/ 71 h 672"/>
              <a:gd name="T24" fmla="*/ 977 w 1173"/>
              <a:gd name="T25" fmla="*/ 176 h 672"/>
              <a:gd name="T26" fmla="*/ 194 w 1173"/>
              <a:gd name="T27" fmla="*/ 218 h 672"/>
              <a:gd name="T28" fmla="*/ 6 w 1173"/>
              <a:gd name="T29" fmla="*/ 665 h 672"/>
              <a:gd name="T30" fmla="*/ 206 w 1173"/>
              <a:gd name="T31" fmla="*/ 671 h 672"/>
              <a:gd name="T32" fmla="*/ 330 w 1173"/>
              <a:gd name="T33" fmla="*/ 35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3" h="672">
                <a:moveTo>
                  <a:pt x="330" y="359"/>
                </a:moveTo>
                <a:lnTo>
                  <a:pt x="330" y="359"/>
                </a:lnTo>
                <a:cubicBezTo>
                  <a:pt x="471" y="229"/>
                  <a:pt x="677" y="218"/>
                  <a:pt x="830" y="318"/>
                </a:cubicBezTo>
                <a:cubicBezTo>
                  <a:pt x="772" y="371"/>
                  <a:pt x="713" y="430"/>
                  <a:pt x="713" y="430"/>
                </a:cubicBezTo>
                <a:cubicBezTo>
                  <a:pt x="665" y="477"/>
                  <a:pt x="713" y="506"/>
                  <a:pt x="736" y="506"/>
                </a:cubicBezTo>
                <a:cubicBezTo>
                  <a:pt x="1019" y="518"/>
                  <a:pt x="1019" y="518"/>
                  <a:pt x="1019" y="518"/>
                </a:cubicBezTo>
                <a:cubicBezTo>
                  <a:pt x="1036" y="518"/>
                  <a:pt x="1048" y="518"/>
                  <a:pt x="1048" y="518"/>
                </a:cubicBezTo>
                <a:cubicBezTo>
                  <a:pt x="1078" y="518"/>
                  <a:pt x="1078" y="518"/>
                  <a:pt x="1078" y="518"/>
                </a:cubicBezTo>
                <a:cubicBezTo>
                  <a:pt x="1131" y="518"/>
                  <a:pt x="1131" y="518"/>
                  <a:pt x="1131" y="518"/>
                </a:cubicBezTo>
                <a:cubicBezTo>
                  <a:pt x="1148" y="518"/>
                  <a:pt x="1160" y="506"/>
                  <a:pt x="1160" y="494"/>
                </a:cubicBezTo>
                <a:cubicBezTo>
                  <a:pt x="1172" y="106"/>
                  <a:pt x="1172" y="106"/>
                  <a:pt x="1172" y="106"/>
                </a:cubicBezTo>
                <a:cubicBezTo>
                  <a:pt x="1172" y="71"/>
                  <a:pt x="1137" y="29"/>
                  <a:pt x="1095" y="71"/>
                </a:cubicBezTo>
                <a:cubicBezTo>
                  <a:pt x="1095" y="71"/>
                  <a:pt x="1025" y="135"/>
                  <a:pt x="977" y="176"/>
                </a:cubicBezTo>
                <a:cubicBezTo>
                  <a:pt x="748" y="0"/>
                  <a:pt x="412" y="6"/>
                  <a:pt x="194" y="218"/>
                </a:cubicBezTo>
                <a:cubicBezTo>
                  <a:pt x="65" y="335"/>
                  <a:pt x="0" y="500"/>
                  <a:pt x="6" y="665"/>
                </a:cubicBezTo>
                <a:cubicBezTo>
                  <a:pt x="206" y="671"/>
                  <a:pt x="206" y="671"/>
                  <a:pt x="206" y="671"/>
                </a:cubicBezTo>
                <a:cubicBezTo>
                  <a:pt x="200" y="559"/>
                  <a:pt x="242" y="441"/>
                  <a:pt x="330" y="359"/>
                </a:cubicBez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4" name="Freeform 103">
            <a:extLst>
              <a:ext uri="{FF2B5EF4-FFF2-40B4-BE49-F238E27FC236}">
                <a16:creationId xmlns:a16="http://schemas.microsoft.com/office/drawing/2014/main" id="{8C3A6F75-916A-4103-A923-5A13FC2BBD7D}"/>
              </a:ext>
            </a:extLst>
          </p:cNvPr>
          <p:cNvSpPr>
            <a:spLocks noChangeArrowheads="1"/>
          </p:cNvSpPr>
          <p:nvPr/>
        </p:nvSpPr>
        <p:spPr bwMode="auto">
          <a:xfrm>
            <a:off x="3101285" y="4033254"/>
            <a:ext cx="180563" cy="103967"/>
          </a:xfrm>
          <a:custGeom>
            <a:avLst/>
            <a:gdLst>
              <a:gd name="T0" fmla="*/ 965 w 1166"/>
              <a:gd name="T1" fmla="*/ 0 h 672"/>
              <a:gd name="T2" fmla="*/ 965 w 1166"/>
              <a:gd name="T3" fmla="*/ 0 h 672"/>
              <a:gd name="T4" fmla="*/ 842 w 1166"/>
              <a:gd name="T5" fmla="*/ 306 h 672"/>
              <a:gd name="T6" fmla="*/ 341 w 1166"/>
              <a:gd name="T7" fmla="*/ 353 h 672"/>
              <a:gd name="T8" fmla="*/ 459 w 1166"/>
              <a:gd name="T9" fmla="*/ 241 h 672"/>
              <a:gd name="T10" fmla="*/ 435 w 1166"/>
              <a:gd name="T11" fmla="*/ 159 h 672"/>
              <a:gd name="T12" fmla="*/ 147 w 1166"/>
              <a:gd name="T13" fmla="*/ 153 h 672"/>
              <a:gd name="T14" fmla="*/ 123 w 1166"/>
              <a:gd name="T15" fmla="*/ 153 h 672"/>
              <a:gd name="T16" fmla="*/ 94 w 1166"/>
              <a:gd name="T17" fmla="*/ 153 h 672"/>
              <a:gd name="T18" fmla="*/ 41 w 1166"/>
              <a:gd name="T19" fmla="*/ 147 h 672"/>
              <a:gd name="T20" fmla="*/ 11 w 1166"/>
              <a:gd name="T21" fmla="*/ 177 h 672"/>
              <a:gd name="T22" fmla="*/ 0 w 1166"/>
              <a:gd name="T23" fmla="*/ 565 h 672"/>
              <a:gd name="T24" fmla="*/ 76 w 1166"/>
              <a:gd name="T25" fmla="*/ 595 h 672"/>
              <a:gd name="T26" fmla="*/ 194 w 1166"/>
              <a:gd name="T27" fmla="*/ 489 h 672"/>
              <a:gd name="T28" fmla="*/ 977 w 1166"/>
              <a:gd name="T29" fmla="*/ 453 h 672"/>
              <a:gd name="T30" fmla="*/ 1165 w 1166"/>
              <a:gd name="T31" fmla="*/ 6 h 672"/>
              <a:gd name="T32" fmla="*/ 965 w 1166"/>
              <a:gd name="T3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6" h="672">
                <a:moveTo>
                  <a:pt x="965" y="0"/>
                </a:moveTo>
                <a:lnTo>
                  <a:pt x="965" y="0"/>
                </a:lnTo>
                <a:cubicBezTo>
                  <a:pt x="971" y="112"/>
                  <a:pt x="924" y="224"/>
                  <a:pt x="842" y="306"/>
                </a:cubicBezTo>
                <a:cubicBezTo>
                  <a:pt x="700" y="436"/>
                  <a:pt x="494" y="447"/>
                  <a:pt x="341" y="353"/>
                </a:cubicBezTo>
                <a:cubicBezTo>
                  <a:pt x="400" y="300"/>
                  <a:pt x="459" y="241"/>
                  <a:pt x="459" y="241"/>
                </a:cubicBezTo>
                <a:cubicBezTo>
                  <a:pt x="506" y="194"/>
                  <a:pt x="459" y="159"/>
                  <a:pt x="435" y="159"/>
                </a:cubicBezTo>
                <a:cubicBezTo>
                  <a:pt x="147" y="153"/>
                  <a:pt x="147" y="153"/>
                  <a:pt x="147" y="153"/>
                </a:cubicBezTo>
                <a:cubicBezTo>
                  <a:pt x="135" y="153"/>
                  <a:pt x="123" y="153"/>
                  <a:pt x="123" y="153"/>
                </a:cubicBezTo>
                <a:cubicBezTo>
                  <a:pt x="94" y="153"/>
                  <a:pt x="94" y="153"/>
                  <a:pt x="94" y="153"/>
                </a:cubicBezTo>
                <a:cubicBezTo>
                  <a:pt x="41" y="147"/>
                  <a:pt x="41" y="147"/>
                  <a:pt x="41" y="147"/>
                </a:cubicBezTo>
                <a:cubicBezTo>
                  <a:pt x="23" y="147"/>
                  <a:pt x="11" y="159"/>
                  <a:pt x="11" y="177"/>
                </a:cubicBezTo>
                <a:cubicBezTo>
                  <a:pt x="0" y="565"/>
                  <a:pt x="0" y="565"/>
                  <a:pt x="0" y="565"/>
                </a:cubicBezTo>
                <a:cubicBezTo>
                  <a:pt x="0" y="601"/>
                  <a:pt x="35" y="636"/>
                  <a:pt x="76" y="595"/>
                </a:cubicBezTo>
                <a:cubicBezTo>
                  <a:pt x="76" y="595"/>
                  <a:pt x="147" y="536"/>
                  <a:pt x="194" y="489"/>
                </a:cubicBezTo>
                <a:cubicBezTo>
                  <a:pt x="423" y="671"/>
                  <a:pt x="759" y="659"/>
                  <a:pt x="977" y="453"/>
                </a:cubicBezTo>
                <a:cubicBezTo>
                  <a:pt x="1107" y="330"/>
                  <a:pt x="1165" y="171"/>
                  <a:pt x="1165" y="6"/>
                </a:cubicBezTo>
                <a:cubicBezTo>
                  <a:pt x="965" y="0"/>
                  <a:pt x="965" y="0"/>
                  <a:pt x="965" y="0"/>
                </a:cubicBez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5" name="Freeform 104">
            <a:extLst>
              <a:ext uri="{FF2B5EF4-FFF2-40B4-BE49-F238E27FC236}">
                <a16:creationId xmlns:a16="http://schemas.microsoft.com/office/drawing/2014/main" id="{820D08E7-43FB-4CFE-9BE8-BC85AB541C98}"/>
              </a:ext>
            </a:extLst>
          </p:cNvPr>
          <p:cNvSpPr>
            <a:spLocks noChangeArrowheads="1"/>
          </p:cNvSpPr>
          <p:nvPr/>
        </p:nvSpPr>
        <p:spPr bwMode="auto">
          <a:xfrm>
            <a:off x="1888642" y="2150217"/>
            <a:ext cx="67027" cy="19836"/>
          </a:xfrm>
          <a:custGeom>
            <a:avLst/>
            <a:gdLst>
              <a:gd name="T0" fmla="*/ 12 w 431"/>
              <a:gd name="T1" fmla="*/ 0 h 130"/>
              <a:gd name="T2" fmla="*/ 430 w 431"/>
              <a:gd name="T3" fmla="*/ 106 h 130"/>
              <a:gd name="T4" fmla="*/ 412 w 431"/>
              <a:gd name="T5" fmla="*/ 129 h 130"/>
              <a:gd name="T6" fmla="*/ 0 w 431"/>
              <a:gd name="T7" fmla="*/ 17 h 130"/>
              <a:gd name="T8" fmla="*/ 12 w 431"/>
              <a:gd name="T9" fmla="*/ 0 h 130"/>
            </a:gdLst>
            <a:ahLst/>
            <a:cxnLst>
              <a:cxn ang="0">
                <a:pos x="T0" y="T1"/>
              </a:cxn>
              <a:cxn ang="0">
                <a:pos x="T2" y="T3"/>
              </a:cxn>
              <a:cxn ang="0">
                <a:pos x="T4" y="T5"/>
              </a:cxn>
              <a:cxn ang="0">
                <a:pos x="T6" y="T7"/>
              </a:cxn>
              <a:cxn ang="0">
                <a:pos x="T8" y="T9"/>
              </a:cxn>
            </a:cxnLst>
            <a:rect l="0" t="0" r="r" b="b"/>
            <a:pathLst>
              <a:path w="431" h="130">
                <a:moveTo>
                  <a:pt x="12" y="0"/>
                </a:moveTo>
                <a:lnTo>
                  <a:pt x="430" y="106"/>
                </a:lnTo>
                <a:lnTo>
                  <a:pt x="412" y="129"/>
                </a:lnTo>
                <a:lnTo>
                  <a:pt x="0" y="17"/>
                </a:lnTo>
                <a:lnTo>
                  <a:pt x="12" y="0"/>
                </a:ln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6" name="Freeform 105">
            <a:extLst>
              <a:ext uri="{FF2B5EF4-FFF2-40B4-BE49-F238E27FC236}">
                <a16:creationId xmlns:a16="http://schemas.microsoft.com/office/drawing/2014/main" id="{B02EACA8-7970-4DEE-932A-580FA0BF54E0}"/>
              </a:ext>
            </a:extLst>
          </p:cNvPr>
          <p:cNvSpPr>
            <a:spLocks noChangeArrowheads="1"/>
          </p:cNvSpPr>
          <p:nvPr/>
        </p:nvSpPr>
        <p:spPr bwMode="auto">
          <a:xfrm>
            <a:off x="1853076" y="2113281"/>
            <a:ext cx="119692" cy="135431"/>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 name="T16" fmla="*/ 542 w 773"/>
              <a:gd name="T17" fmla="*/ 7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873">
                <a:moveTo>
                  <a:pt x="542" y="772"/>
                </a:moveTo>
                <a:lnTo>
                  <a:pt x="560" y="872"/>
                </a:lnTo>
                <a:lnTo>
                  <a:pt x="0" y="707"/>
                </a:lnTo>
                <a:lnTo>
                  <a:pt x="130" y="566"/>
                </a:lnTo>
                <a:lnTo>
                  <a:pt x="254" y="159"/>
                </a:lnTo>
                <a:lnTo>
                  <a:pt x="206" y="0"/>
                </a:lnTo>
                <a:lnTo>
                  <a:pt x="772" y="159"/>
                </a:lnTo>
                <a:lnTo>
                  <a:pt x="689" y="224"/>
                </a:lnTo>
                <a:lnTo>
                  <a:pt x="542" y="772"/>
                </a:ln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7" name="Freeform 106">
            <a:extLst>
              <a:ext uri="{FF2B5EF4-FFF2-40B4-BE49-F238E27FC236}">
                <a16:creationId xmlns:a16="http://schemas.microsoft.com/office/drawing/2014/main" id="{D433838C-F3C3-48C1-A346-C4AF3E8EAE08}"/>
              </a:ext>
            </a:extLst>
          </p:cNvPr>
          <p:cNvSpPr>
            <a:spLocks noChangeArrowheads="1"/>
          </p:cNvSpPr>
          <p:nvPr/>
        </p:nvSpPr>
        <p:spPr bwMode="auto">
          <a:xfrm>
            <a:off x="1853076" y="2113281"/>
            <a:ext cx="119692" cy="135431"/>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3" h="873">
                <a:moveTo>
                  <a:pt x="542" y="772"/>
                </a:moveTo>
                <a:lnTo>
                  <a:pt x="560" y="872"/>
                </a:lnTo>
                <a:lnTo>
                  <a:pt x="0" y="707"/>
                </a:lnTo>
                <a:lnTo>
                  <a:pt x="130" y="566"/>
                </a:lnTo>
                <a:lnTo>
                  <a:pt x="254" y="159"/>
                </a:lnTo>
                <a:lnTo>
                  <a:pt x="206" y="0"/>
                </a:lnTo>
                <a:lnTo>
                  <a:pt x="772" y="159"/>
                </a:lnTo>
                <a:lnTo>
                  <a:pt x="689" y="224"/>
                </a:ln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78" name="Freeform 107">
            <a:extLst>
              <a:ext uri="{FF2B5EF4-FFF2-40B4-BE49-F238E27FC236}">
                <a16:creationId xmlns:a16="http://schemas.microsoft.com/office/drawing/2014/main" id="{59037B0C-374F-45CE-B7CB-8C279B536436}"/>
              </a:ext>
            </a:extLst>
          </p:cNvPr>
          <p:cNvSpPr>
            <a:spLocks noChangeArrowheads="1"/>
          </p:cNvSpPr>
          <p:nvPr/>
        </p:nvSpPr>
        <p:spPr bwMode="auto">
          <a:xfrm>
            <a:off x="1928995" y="2178944"/>
            <a:ext cx="151153" cy="56088"/>
          </a:xfrm>
          <a:custGeom>
            <a:avLst/>
            <a:gdLst>
              <a:gd name="T0" fmla="*/ 41 w 973"/>
              <a:gd name="T1" fmla="*/ 0 h 360"/>
              <a:gd name="T2" fmla="*/ 41 w 973"/>
              <a:gd name="T3" fmla="*/ 0 h 360"/>
              <a:gd name="T4" fmla="*/ 883 w 973"/>
              <a:gd name="T5" fmla="*/ 130 h 360"/>
              <a:gd name="T6" fmla="*/ 972 w 973"/>
              <a:gd name="T7" fmla="*/ 230 h 360"/>
              <a:gd name="T8" fmla="*/ 895 w 973"/>
              <a:gd name="T9" fmla="*/ 348 h 360"/>
              <a:gd name="T10" fmla="*/ 730 w 973"/>
              <a:gd name="T11" fmla="*/ 348 h 360"/>
              <a:gd name="T12" fmla="*/ 0 w 973"/>
              <a:gd name="T13" fmla="*/ 177 h 360"/>
              <a:gd name="T14" fmla="*/ 41 w 973"/>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3" h="360">
                <a:moveTo>
                  <a:pt x="41" y="0"/>
                </a:moveTo>
                <a:lnTo>
                  <a:pt x="41" y="0"/>
                </a:lnTo>
                <a:cubicBezTo>
                  <a:pt x="41" y="0"/>
                  <a:pt x="842" y="118"/>
                  <a:pt x="883" y="130"/>
                </a:cubicBezTo>
                <a:cubicBezTo>
                  <a:pt x="942" y="142"/>
                  <a:pt x="972" y="177"/>
                  <a:pt x="972" y="230"/>
                </a:cubicBezTo>
                <a:cubicBezTo>
                  <a:pt x="972" y="300"/>
                  <a:pt x="948" y="336"/>
                  <a:pt x="895" y="348"/>
                </a:cubicBezTo>
                <a:cubicBezTo>
                  <a:pt x="848" y="359"/>
                  <a:pt x="807" y="354"/>
                  <a:pt x="730" y="348"/>
                </a:cubicBezTo>
                <a:cubicBezTo>
                  <a:pt x="654" y="336"/>
                  <a:pt x="0" y="177"/>
                  <a:pt x="0" y="177"/>
                </a:cubicBezTo>
                <a:lnTo>
                  <a:pt x="41" y="0"/>
                </a:ln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9" name="Freeform 108">
            <a:extLst>
              <a:ext uri="{FF2B5EF4-FFF2-40B4-BE49-F238E27FC236}">
                <a16:creationId xmlns:a16="http://schemas.microsoft.com/office/drawing/2014/main" id="{DFEE2B5C-77C5-47A3-A581-EF9850A1A87B}"/>
              </a:ext>
            </a:extLst>
          </p:cNvPr>
          <p:cNvSpPr>
            <a:spLocks noChangeArrowheads="1"/>
          </p:cNvSpPr>
          <p:nvPr/>
        </p:nvSpPr>
        <p:spPr bwMode="auto">
          <a:xfrm>
            <a:off x="1851024" y="2276071"/>
            <a:ext cx="124479" cy="29411"/>
          </a:xfrm>
          <a:custGeom>
            <a:avLst/>
            <a:gdLst>
              <a:gd name="T0" fmla="*/ 0 w 801"/>
              <a:gd name="T1" fmla="*/ 189 h 190"/>
              <a:gd name="T2" fmla="*/ 800 w 801"/>
              <a:gd name="T3" fmla="*/ 189 h 190"/>
              <a:gd name="T4" fmla="*/ 712 w 801"/>
              <a:gd name="T5" fmla="*/ 0 h 190"/>
              <a:gd name="T6" fmla="*/ 58 w 801"/>
              <a:gd name="T7" fmla="*/ 0 h 190"/>
              <a:gd name="T8" fmla="*/ 0 w 801"/>
              <a:gd name="T9" fmla="*/ 189 h 190"/>
            </a:gdLst>
            <a:ahLst/>
            <a:cxnLst>
              <a:cxn ang="0">
                <a:pos x="T0" y="T1"/>
              </a:cxn>
              <a:cxn ang="0">
                <a:pos x="T2" y="T3"/>
              </a:cxn>
              <a:cxn ang="0">
                <a:pos x="T4" y="T5"/>
              </a:cxn>
              <a:cxn ang="0">
                <a:pos x="T6" y="T7"/>
              </a:cxn>
              <a:cxn ang="0">
                <a:pos x="T8" y="T9"/>
              </a:cxn>
            </a:cxnLst>
            <a:rect l="0" t="0" r="r" b="b"/>
            <a:pathLst>
              <a:path w="801" h="190">
                <a:moveTo>
                  <a:pt x="0" y="189"/>
                </a:moveTo>
                <a:lnTo>
                  <a:pt x="800" y="189"/>
                </a:lnTo>
                <a:lnTo>
                  <a:pt x="712" y="0"/>
                </a:lnTo>
                <a:lnTo>
                  <a:pt x="58" y="0"/>
                </a:lnTo>
                <a:lnTo>
                  <a:pt x="0" y="189"/>
                </a:ln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grpSp>
        <p:nvGrpSpPr>
          <p:cNvPr id="280" name="Group 279">
            <a:extLst>
              <a:ext uri="{FF2B5EF4-FFF2-40B4-BE49-F238E27FC236}">
                <a16:creationId xmlns:a16="http://schemas.microsoft.com/office/drawing/2014/main" id="{48DCEC05-2D61-4CEC-A2CF-0D3B534325CB}"/>
              </a:ext>
            </a:extLst>
          </p:cNvPr>
          <p:cNvGrpSpPr/>
          <p:nvPr/>
        </p:nvGrpSpPr>
        <p:grpSpPr>
          <a:xfrm>
            <a:off x="2433066" y="2793855"/>
            <a:ext cx="522538" cy="525308"/>
            <a:chOff x="11413633" y="6715667"/>
            <a:chExt cx="1550803" cy="1559022"/>
          </a:xfrm>
          <a:solidFill>
            <a:sysClr val="window" lastClr="FFFFFF">
              <a:lumMod val="75000"/>
            </a:sysClr>
          </a:solidFill>
        </p:grpSpPr>
        <p:sp>
          <p:nvSpPr>
            <p:cNvPr id="281" name="Freeform 109">
              <a:extLst>
                <a:ext uri="{FF2B5EF4-FFF2-40B4-BE49-F238E27FC236}">
                  <a16:creationId xmlns:a16="http://schemas.microsoft.com/office/drawing/2014/main" id="{CE4D1FEE-CDBC-49E5-BEE6-E003088A83C6}"/>
                </a:ext>
              </a:extLst>
            </p:cNvPr>
            <p:cNvSpPr>
              <a:spLocks noChangeArrowheads="1"/>
            </p:cNvSpPr>
            <p:nvPr/>
          </p:nvSpPr>
          <p:spPr bwMode="auto">
            <a:xfrm>
              <a:off x="12164675" y="7182561"/>
              <a:ext cx="308536" cy="308557"/>
            </a:xfrm>
            <a:custGeom>
              <a:avLst/>
              <a:gdLst>
                <a:gd name="T0" fmla="*/ 624 w 672"/>
                <a:gd name="T1" fmla="*/ 671 h 672"/>
                <a:gd name="T2" fmla="*/ 624 w 672"/>
                <a:gd name="T3" fmla="*/ 671 h 672"/>
                <a:gd name="T4" fmla="*/ 576 w 672"/>
                <a:gd name="T5" fmla="*/ 624 h 672"/>
                <a:gd name="T6" fmla="*/ 47 w 672"/>
                <a:gd name="T7" fmla="*/ 94 h 672"/>
                <a:gd name="T8" fmla="*/ 0 w 672"/>
                <a:gd name="T9" fmla="*/ 47 h 672"/>
                <a:gd name="T10" fmla="*/ 47 w 672"/>
                <a:gd name="T11" fmla="*/ 0 h 672"/>
                <a:gd name="T12" fmla="*/ 671 w 672"/>
                <a:gd name="T13" fmla="*/ 624 h 672"/>
                <a:gd name="T14" fmla="*/ 624 w 672"/>
                <a:gd name="T15" fmla="*/ 671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2">
                  <a:moveTo>
                    <a:pt x="624" y="671"/>
                  </a:moveTo>
                  <a:lnTo>
                    <a:pt x="624" y="671"/>
                  </a:lnTo>
                  <a:cubicBezTo>
                    <a:pt x="594" y="671"/>
                    <a:pt x="576" y="647"/>
                    <a:pt x="576" y="624"/>
                  </a:cubicBezTo>
                  <a:cubicBezTo>
                    <a:pt x="576" y="329"/>
                    <a:pt x="341" y="94"/>
                    <a:pt x="47" y="94"/>
                  </a:cubicBezTo>
                  <a:cubicBezTo>
                    <a:pt x="18" y="94"/>
                    <a:pt x="0" y="70"/>
                    <a:pt x="0" y="47"/>
                  </a:cubicBezTo>
                  <a:cubicBezTo>
                    <a:pt x="0" y="23"/>
                    <a:pt x="18" y="0"/>
                    <a:pt x="47" y="0"/>
                  </a:cubicBezTo>
                  <a:cubicBezTo>
                    <a:pt x="388" y="0"/>
                    <a:pt x="671" y="276"/>
                    <a:pt x="671" y="624"/>
                  </a:cubicBezTo>
                  <a:cubicBezTo>
                    <a:pt x="671" y="647"/>
                    <a:pt x="647" y="671"/>
                    <a:pt x="624" y="671"/>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2" name="Freeform 110">
              <a:extLst>
                <a:ext uri="{FF2B5EF4-FFF2-40B4-BE49-F238E27FC236}">
                  <a16:creationId xmlns:a16="http://schemas.microsoft.com/office/drawing/2014/main" id="{6D2B852C-93E9-45AC-8B79-A33FAB8BCF28}"/>
                </a:ext>
              </a:extLst>
            </p:cNvPr>
            <p:cNvSpPr>
              <a:spLocks noChangeArrowheads="1"/>
            </p:cNvSpPr>
            <p:nvPr/>
          </p:nvSpPr>
          <p:spPr bwMode="auto">
            <a:xfrm>
              <a:off x="12235721" y="7639307"/>
              <a:ext cx="97433" cy="397876"/>
            </a:xfrm>
            <a:custGeom>
              <a:avLst/>
              <a:gdLst>
                <a:gd name="T0" fmla="*/ 76 w 212"/>
                <a:gd name="T1" fmla="*/ 865 h 866"/>
                <a:gd name="T2" fmla="*/ 0 w 212"/>
                <a:gd name="T3" fmla="*/ 853 h 866"/>
                <a:gd name="T4" fmla="*/ 140 w 212"/>
                <a:gd name="T5" fmla="*/ 0 h 866"/>
                <a:gd name="T6" fmla="*/ 211 w 212"/>
                <a:gd name="T7" fmla="*/ 12 h 866"/>
                <a:gd name="T8" fmla="*/ 76 w 212"/>
                <a:gd name="T9" fmla="*/ 865 h 866"/>
              </a:gdLst>
              <a:ahLst/>
              <a:cxnLst>
                <a:cxn ang="0">
                  <a:pos x="T0" y="T1"/>
                </a:cxn>
                <a:cxn ang="0">
                  <a:pos x="T2" y="T3"/>
                </a:cxn>
                <a:cxn ang="0">
                  <a:pos x="T4" y="T5"/>
                </a:cxn>
                <a:cxn ang="0">
                  <a:pos x="T6" y="T7"/>
                </a:cxn>
                <a:cxn ang="0">
                  <a:pos x="T8" y="T9"/>
                </a:cxn>
              </a:cxnLst>
              <a:rect l="0" t="0" r="r" b="b"/>
              <a:pathLst>
                <a:path w="212" h="866">
                  <a:moveTo>
                    <a:pt x="76" y="865"/>
                  </a:moveTo>
                  <a:lnTo>
                    <a:pt x="0" y="853"/>
                  </a:lnTo>
                  <a:lnTo>
                    <a:pt x="140" y="0"/>
                  </a:lnTo>
                  <a:lnTo>
                    <a:pt x="211" y="12"/>
                  </a:lnTo>
                  <a:lnTo>
                    <a:pt x="76" y="865"/>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3" name="Freeform 111">
              <a:extLst>
                <a:ext uri="{FF2B5EF4-FFF2-40B4-BE49-F238E27FC236}">
                  <a16:creationId xmlns:a16="http://schemas.microsoft.com/office/drawing/2014/main" id="{A9C2280D-7A02-4221-AC2F-9C5C02E789F5}"/>
                </a:ext>
              </a:extLst>
            </p:cNvPr>
            <p:cNvSpPr>
              <a:spLocks noChangeArrowheads="1"/>
            </p:cNvSpPr>
            <p:nvPr/>
          </p:nvSpPr>
          <p:spPr bwMode="auto">
            <a:xfrm>
              <a:off x="12036796" y="7639307"/>
              <a:ext cx="97433" cy="397876"/>
            </a:xfrm>
            <a:custGeom>
              <a:avLst/>
              <a:gdLst>
                <a:gd name="T0" fmla="*/ 141 w 213"/>
                <a:gd name="T1" fmla="*/ 865 h 866"/>
                <a:gd name="T2" fmla="*/ 0 w 213"/>
                <a:gd name="T3" fmla="*/ 12 h 866"/>
                <a:gd name="T4" fmla="*/ 76 w 213"/>
                <a:gd name="T5" fmla="*/ 0 h 866"/>
                <a:gd name="T6" fmla="*/ 212 w 213"/>
                <a:gd name="T7" fmla="*/ 853 h 866"/>
                <a:gd name="T8" fmla="*/ 141 w 213"/>
                <a:gd name="T9" fmla="*/ 865 h 866"/>
              </a:gdLst>
              <a:ahLst/>
              <a:cxnLst>
                <a:cxn ang="0">
                  <a:pos x="T0" y="T1"/>
                </a:cxn>
                <a:cxn ang="0">
                  <a:pos x="T2" y="T3"/>
                </a:cxn>
                <a:cxn ang="0">
                  <a:pos x="T4" y="T5"/>
                </a:cxn>
                <a:cxn ang="0">
                  <a:pos x="T6" y="T7"/>
                </a:cxn>
                <a:cxn ang="0">
                  <a:pos x="T8" y="T9"/>
                </a:cxn>
              </a:cxnLst>
              <a:rect l="0" t="0" r="r" b="b"/>
              <a:pathLst>
                <a:path w="213" h="866">
                  <a:moveTo>
                    <a:pt x="141" y="865"/>
                  </a:moveTo>
                  <a:lnTo>
                    <a:pt x="0" y="12"/>
                  </a:lnTo>
                  <a:lnTo>
                    <a:pt x="76" y="0"/>
                  </a:lnTo>
                  <a:lnTo>
                    <a:pt x="212" y="853"/>
                  </a:lnTo>
                  <a:lnTo>
                    <a:pt x="141" y="865"/>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4" name="Freeform 112">
              <a:extLst>
                <a:ext uri="{FF2B5EF4-FFF2-40B4-BE49-F238E27FC236}">
                  <a16:creationId xmlns:a16="http://schemas.microsoft.com/office/drawing/2014/main" id="{692C54FF-6E3D-4AE9-915E-E861D8DE1DA5}"/>
                </a:ext>
              </a:extLst>
            </p:cNvPr>
            <p:cNvSpPr>
              <a:spLocks noChangeArrowheads="1"/>
            </p:cNvSpPr>
            <p:nvPr/>
          </p:nvSpPr>
          <p:spPr bwMode="auto">
            <a:xfrm>
              <a:off x="12063184" y="7641336"/>
              <a:ext cx="251701" cy="50750"/>
            </a:xfrm>
            <a:custGeom>
              <a:avLst/>
              <a:gdLst>
                <a:gd name="T0" fmla="*/ 546 w 547"/>
                <a:gd name="T1" fmla="*/ 111 h 112"/>
                <a:gd name="T2" fmla="*/ 546 w 547"/>
                <a:gd name="T3" fmla="*/ 111 h 112"/>
                <a:gd name="T4" fmla="*/ 493 w 547"/>
                <a:gd name="T5" fmla="*/ 64 h 112"/>
                <a:gd name="T6" fmla="*/ 475 w 547"/>
                <a:gd name="T7" fmla="*/ 35 h 112"/>
                <a:gd name="T8" fmla="*/ 458 w 547"/>
                <a:gd name="T9" fmla="*/ 64 h 112"/>
                <a:gd name="T10" fmla="*/ 406 w 547"/>
                <a:gd name="T11" fmla="*/ 111 h 112"/>
                <a:gd name="T12" fmla="*/ 359 w 547"/>
                <a:gd name="T13" fmla="*/ 64 h 112"/>
                <a:gd name="T14" fmla="*/ 341 w 547"/>
                <a:gd name="T15" fmla="*/ 35 h 112"/>
                <a:gd name="T16" fmla="*/ 323 w 547"/>
                <a:gd name="T17" fmla="*/ 64 h 112"/>
                <a:gd name="T18" fmla="*/ 270 w 547"/>
                <a:gd name="T19" fmla="*/ 111 h 112"/>
                <a:gd name="T20" fmla="*/ 217 w 547"/>
                <a:gd name="T21" fmla="*/ 64 h 112"/>
                <a:gd name="T22" fmla="*/ 200 w 547"/>
                <a:gd name="T23" fmla="*/ 35 h 112"/>
                <a:gd name="T24" fmla="*/ 188 w 547"/>
                <a:gd name="T25" fmla="*/ 64 h 112"/>
                <a:gd name="T26" fmla="*/ 135 w 547"/>
                <a:gd name="T27" fmla="*/ 111 h 112"/>
                <a:gd name="T28" fmla="*/ 82 w 547"/>
                <a:gd name="T29" fmla="*/ 64 h 112"/>
                <a:gd name="T30" fmla="*/ 64 w 547"/>
                <a:gd name="T31" fmla="*/ 35 h 112"/>
                <a:gd name="T32" fmla="*/ 47 w 547"/>
                <a:gd name="T33" fmla="*/ 64 h 112"/>
                <a:gd name="T34" fmla="*/ 0 w 547"/>
                <a:gd name="T35" fmla="*/ 111 h 112"/>
                <a:gd name="T36" fmla="*/ 0 w 547"/>
                <a:gd name="T37" fmla="*/ 76 h 112"/>
                <a:gd name="T38" fmla="*/ 11 w 547"/>
                <a:gd name="T39" fmla="*/ 47 h 112"/>
                <a:gd name="T40" fmla="*/ 64 w 547"/>
                <a:gd name="T41" fmla="*/ 0 h 112"/>
                <a:gd name="T42" fmla="*/ 117 w 547"/>
                <a:gd name="T43" fmla="*/ 47 h 112"/>
                <a:gd name="T44" fmla="*/ 135 w 547"/>
                <a:gd name="T45" fmla="*/ 76 h 112"/>
                <a:gd name="T46" fmla="*/ 153 w 547"/>
                <a:gd name="T47" fmla="*/ 47 h 112"/>
                <a:gd name="T48" fmla="*/ 200 w 547"/>
                <a:gd name="T49" fmla="*/ 0 h 112"/>
                <a:gd name="T50" fmla="*/ 253 w 547"/>
                <a:gd name="T51" fmla="*/ 47 h 112"/>
                <a:gd name="T52" fmla="*/ 270 w 547"/>
                <a:gd name="T53" fmla="*/ 76 h 112"/>
                <a:gd name="T54" fmla="*/ 288 w 547"/>
                <a:gd name="T55" fmla="*/ 47 h 112"/>
                <a:gd name="T56" fmla="*/ 341 w 547"/>
                <a:gd name="T57" fmla="*/ 0 h 112"/>
                <a:gd name="T58" fmla="*/ 388 w 547"/>
                <a:gd name="T59" fmla="*/ 47 h 112"/>
                <a:gd name="T60" fmla="*/ 406 w 547"/>
                <a:gd name="T61" fmla="*/ 76 h 112"/>
                <a:gd name="T62" fmla="*/ 423 w 547"/>
                <a:gd name="T63" fmla="*/ 47 h 112"/>
                <a:gd name="T64" fmla="*/ 475 w 547"/>
                <a:gd name="T65" fmla="*/ 0 h 112"/>
                <a:gd name="T66" fmla="*/ 528 w 547"/>
                <a:gd name="T67" fmla="*/ 47 h 112"/>
                <a:gd name="T68" fmla="*/ 546 w 547"/>
                <a:gd name="T69" fmla="*/ 76 h 112"/>
                <a:gd name="T70" fmla="*/ 546 w 547"/>
                <a:gd name="T71"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112">
                  <a:moveTo>
                    <a:pt x="546" y="111"/>
                  </a:moveTo>
                  <a:lnTo>
                    <a:pt x="546" y="111"/>
                  </a:lnTo>
                  <a:cubicBezTo>
                    <a:pt x="517" y="111"/>
                    <a:pt x="499" y="88"/>
                    <a:pt x="493" y="64"/>
                  </a:cubicBezTo>
                  <a:cubicBezTo>
                    <a:pt x="487" y="53"/>
                    <a:pt x="481" y="35"/>
                    <a:pt x="475" y="35"/>
                  </a:cubicBezTo>
                  <a:cubicBezTo>
                    <a:pt x="470" y="35"/>
                    <a:pt x="464" y="53"/>
                    <a:pt x="458" y="64"/>
                  </a:cubicBezTo>
                  <a:cubicBezTo>
                    <a:pt x="453" y="88"/>
                    <a:pt x="435" y="111"/>
                    <a:pt x="406" y="111"/>
                  </a:cubicBezTo>
                  <a:cubicBezTo>
                    <a:pt x="376" y="111"/>
                    <a:pt x="365" y="88"/>
                    <a:pt x="359" y="64"/>
                  </a:cubicBezTo>
                  <a:cubicBezTo>
                    <a:pt x="353" y="53"/>
                    <a:pt x="347" y="35"/>
                    <a:pt x="341" y="35"/>
                  </a:cubicBezTo>
                  <a:cubicBezTo>
                    <a:pt x="335" y="35"/>
                    <a:pt x="329" y="53"/>
                    <a:pt x="323" y="64"/>
                  </a:cubicBezTo>
                  <a:cubicBezTo>
                    <a:pt x="312" y="88"/>
                    <a:pt x="300" y="111"/>
                    <a:pt x="270" y="111"/>
                  </a:cubicBezTo>
                  <a:cubicBezTo>
                    <a:pt x="241" y="111"/>
                    <a:pt x="229" y="88"/>
                    <a:pt x="217" y="64"/>
                  </a:cubicBezTo>
                  <a:cubicBezTo>
                    <a:pt x="217" y="53"/>
                    <a:pt x="206" y="35"/>
                    <a:pt x="200" y="35"/>
                  </a:cubicBezTo>
                  <a:cubicBezTo>
                    <a:pt x="200" y="35"/>
                    <a:pt x="188" y="53"/>
                    <a:pt x="188" y="64"/>
                  </a:cubicBezTo>
                  <a:cubicBezTo>
                    <a:pt x="176" y="88"/>
                    <a:pt x="164" y="111"/>
                    <a:pt x="135" y="111"/>
                  </a:cubicBezTo>
                  <a:cubicBezTo>
                    <a:pt x="106" y="111"/>
                    <a:pt x="94" y="88"/>
                    <a:pt x="82" y="64"/>
                  </a:cubicBezTo>
                  <a:cubicBezTo>
                    <a:pt x="76" y="53"/>
                    <a:pt x="70" y="35"/>
                    <a:pt x="64" y="35"/>
                  </a:cubicBezTo>
                  <a:cubicBezTo>
                    <a:pt x="58" y="35"/>
                    <a:pt x="52" y="53"/>
                    <a:pt x="47" y="64"/>
                  </a:cubicBezTo>
                  <a:cubicBezTo>
                    <a:pt x="41" y="88"/>
                    <a:pt x="29" y="111"/>
                    <a:pt x="0" y="111"/>
                  </a:cubicBezTo>
                  <a:cubicBezTo>
                    <a:pt x="0" y="76"/>
                    <a:pt x="0" y="76"/>
                    <a:pt x="0" y="76"/>
                  </a:cubicBezTo>
                  <a:cubicBezTo>
                    <a:pt x="0" y="76"/>
                    <a:pt x="11" y="58"/>
                    <a:pt x="11" y="47"/>
                  </a:cubicBezTo>
                  <a:cubicBezTo>
                    <a:pt x="23" y="29"/>
                    <a:pt x="35" y="0"/>
                    <a:pt x="64" y="0"/>
                  </a:cubicBezTo>
                  <a:cubicBezTo>
                    <a:pt x="94" y="0"/>
                    <a:pt x="106" y="29"/>
                    <a:pt x="117" y="47"/>
                  </a:cubicBezTo>
                  <a:cubicBezTo>
                    <a:pt x="123" y="58"/>
                    <a:pt x="129" y="76"/>
                    <a:pt x="135" y="76"/>
                  </a:cubicBezTo>
                  <a:cubicBezTo>
                    <a:pt x="141" y="76"/>
                    <a:pt x="147" y="58"/>
                    <a:pt x="153" y="47"/>
                  </a:cubicBezTo>
                  <a:cubicBezTo>
                    <a:pt x="159" y="29"/>
                    <a:pt x="170" y="0"/>
                    <a:pt x="200" y="0"/>
                  </a:cubicBezTo>
                  <a:cubicBezTo>
                    <a:pt x="235" y="0"/>
                    <a:pt x="247" y="29"/>
                    <a:pt x="253" y="47"/>
                  </a:cubicBezTo>
                  <a:cubicBezTo>
                    <a:pt x="259" y="58"/>
                    <a:pt x="264" y="76"/>
                    <a:pt x="270" y="76"/>
                  </a:cubicBezTo>
                  <a:cubicBezTo>
                    <a:pt x="276" y="76"/>
                    <a:pt x="282" y="58"/>
                    <a:pt x="288" y="47"/>
                  </a:cubicBezTo>
                  <a:cubicBezTo>
                    <a:pt x="300" y="29"/>
                    <a:pt x="312" y="0"/>
                    <a:pt x="341" y="0"/>
                  </a:cubicBezTo>
                  <a:cubicBezTo>
                    <a:pt x="371" y="0"/>
                    <a:pt x="382" y="29"/>
                    <a:pt x="388" y="47"/>
                  </a:cubicBezTo>
                  <a:cubicBezTo>
                    <a:pt x="394" y="58"/>
                    <a:pt x="406" y="76"/>
                    <a:pt x="406" y="76"/>
                  </a:cubicBezTo>
                  <a:cubicBezTo>
                    <a:pt x="412" y="76"/>
                    <a:pt x="418" y="58"/>
                    <a:pt x="423" y="47"/>
                  </a:cubicBezTo>
                  <a:cubicBezTo>
                    <a:pt x="435" y="29"/>
                    <a:pt x="447" y="0"/>
                    <a:pt x="475" y="0"/>
                  </a:cubicBezTo>
                  <a:cubicBezTo>
                    <a:pt x="505" y="0"/>
                    <a:pt x="517" y="29"/>
                    <a:pt x="528" y="47"/>
                  </a:cubicBezTo>
                  <a:cubicBezTo>
                    <a:pt x="528" y="58"/>
                    <a:pt x="540" y="76"/>
                    <a:pt x="546" y="76"/>
                  </a:cubicBezTo>
                  <a:cubicBezTo>
                    <a:pt x="546" y="111"/>
                    <a:pt x="546" y="111"/>
                    <a:pt x="546" y="111"/>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5" name="Freeform 113">
              <a:extLst>
                <a:ext uri="{FF2B5EF4-FFF2-40B4-BE49-F238E27FC236}">
                  <a16:creationId xmlns:a16="http://schemas.microsoft.com/office/drawing/2014/main" id="{34F22F04-A60B-4636-ADEA-2B70C7B46F34}"/>
                </a:ext>
              </a:extLst>
            </p:cNvPr>
            <p:cNvSpPr>
              <a:spLocks noChangeArrowheads="1"/>
            </p:cNvSpPr>
            <p:nvPr/>
          </p:nvSpPr>
          <p:spPr bwMode="auto">
            <a:xfrm>
              <a:off x="12164677" y="6715667"/>
              <a:ext cx="44657" cy="272017"/>
            </a:xfrm>
            <a:custGeom>
              <a:avLst/>
              <a:gdLst>
                <a:gd name="T0" fmla="*/ 47 w 96"/>
                <a:gd name="T1" fmla="*/ 589 h 590"/>
                <a:gd name="T2" fmla="*/ 47 w 96"/>
                <a:gd name="T3" fmla="*/ 589 h 590"/>
                <a:gd name="T4" fmla="*/ 0 w 96"/>
                <a:gd name="T5" fmla="*/ 542 h 590"/>
                <a:gd name="T6" fmla="*/ 0 w 96"/>
                <a:gd name="T7" fmla="*/ 47 h 590"/>
                <a:gd name="T8" fmla="*/ 47 w 96"/>
                <a:gd name="T9" fmla="*/ 0 h 590"/>
                <a:gd name="T10" fmla="*/ 95 w 96"/>
                <a:gd name="T11" fmla="*/ 47 h 590"/>
                <a:gd name="T12" fmla="*/ 95 w 96"/>
                <a:gd name="T13" fmla="*/ 542 h 590"/>
                <a:gd name="T14" fmla="*/ 47 w 96"/>
                <a:gd name="T15" fmla="*/ 589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90">
                  <a:moveTo>
                    <a:pt x="47" y="589"/>
                  </a:moveTo>
                  <a:lnTo>
                    <a:pt x="47" y="589"/>
                  </a:lnTo>
                  <a:cubicBezTo>
                    <a:pt x="18" y="589"/>
                    <a:pt x="0" y="571"/>
                    <a:pt x="0" y="542"/>
                  </a:cubicBezTo>
                  <a:cubicBezTo>
                    <a:pt x="0" y="47"/>
                    <a:pt x="0" y="47"/>
                    <a:pt x="0" y="47"/>
                  </a:cubicBezTo>
                  <a:cubicBezTo>
                    <a:pt x="0" y="23"/>
                    <a:pt x="18" y="0"/>
                    <a:pt x="47" y="0"/>
                  </a:cubicBezTo>
                  <a:cubicBezTo>
                    <a:pt x="71" y="0"/>
                    <a:pt x="95" y="23"/>
                    <a:pt x="95" y="47"/>
                  </a:cubicBezTo>
                  <a:cubicBezTo>
                    <a:pt x="95" y="542"/>
                    <a:pt x="95" y="542"/>
                    <a:pt x="95" y="542"/>
                  </a:cubicBezTo>
                  <a:cubicBezTo>
                    <a:pt x="95" y="571"/>
                    <a:pt x="71" y="589"/>
                    <a:pt x="47" y="589"/>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6" name="Freeform 114">
              <a:extLst>
                <a:ext uri="{FF2B5EF4-FFF2-40B4-BE49-F238E27FC236}">
                  <a16:creationId xmlns:a16="http://schemas.microsoft.com/office/drawing/2014/main" id="{88C6011F-198D-477D-A5A7-241B6D9A00AF}"/>
                </a:ext>
              </a:extLst>
            </p:cNvPr>
            <p:cNvSpPr>
              <a:spLocks noChangeArrowheads="1"/>
            </p:cNvSpPr>
            <p:nvPr/>
          </p:nvSpPr>
          <p:spPr bwMode="auto">
            <a:xfrm>
              <a:off x="12420436" y="6813105"/>
              <a:ext cx="162388" cy="243597"/>
            </a:xfrm>
            <a:custGeom>
              <a:avLst/>
              <a:gdLst>
                <a:gd name="T0" fmla="*/ 53 w 354"/>
                <a:gd name="T1" fmla="*/ 530 h 531"/>
                <a:gd name="T2" fmla="*/ 53 w 354"/>
                <a:gd name="T3" fmla="*/ 530 h 531"/>
                <a:gd name="T4" fmla="*/ 29 w 354"/>
                <a:gd name="T5" fmla="*/ 524 h 531"/>
                <a:gd name="T6" fmla="*/ 12 w 354"/>
                <a:gd name="T7" fmla="*/ 459 h 531"/>
                <a:gd name="T8" fmla="*/ 259 w 354"/>
                <a:gd name="T9" fmla="*/ 29 h 531"/>
                <a:gd name="T10" fmla="*/ 324 w 354"/>
                <a:gd name="T11" fmla="*/ 12 h 531"/>
                <a:gd name="T12" fmla="*/ 341 w 354"/>
                <a:gd name="T13" fmla="*/ 76 h 531"/>
                <a:gd name="T14" fmla="*/ 94 w 354"/>
                <a:gd name="T15" fmla="*/ 506 h 531"/>
                <a:gd name="T16" fmla="*/ 53 w 354"/>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531">
                  <a:moveTo>
                    <a:pt x="53" y="530"/>
                  </a:moveTo>
                  <a:lnTo>
                    <a:pt x="53" y="530"/>
                  </a:lnTo>
                  <a:cubicBezTo>
                    <a:pt x="47" y="530"/>
                    <a:pt x="35" y="530"/>
                    <a:pt x="29" y="524"/>
                  </a:cubicBezTo>
                  <a:cubicBezTo>
                    <a:pt x="6" y="512"/>
                    <a:pt x="0" y="483"/>
                    <a:pt x="12" y="459"/>
                  </a:cubicBezTo>
                  <a:cubicBezTo>
                    <a:pt x="259" y="29"/>
                    <a:pt x="259" y="29"/>
                    <a:pt x="259" y="29"/>
                  </a:cubicBezTo>
                  <a:cubicBezTo>
                    <a:pt x="271" y="6"/>
                    <a:pt x="300" y="0"/>
                    <a:pt x="324" y="12"/>
                  </a:cubicBezTo>
                  <a:cubicBezTo>
                    <a:pt x="347" y="23"/>
                    <a:pt x="353" y="53"/>
                    <a:pt x="341" y="76"/>
                  </a:cubicBezTo>
                  <a:cubicBezTo>
                    <a:pt x="94" y="506"/>
                    <a:pt x="94" y="506"/>
                    <a:pt x="94" y="506"/>
                  </a:cubicBezTo>
                  <a:cubicBezTo>
                    <a:pt x="88" y="524"/>
                    <a:pt x="70" y="530"/>
                    <a:pt x="53" y="530"/>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7" name="Freeform 115">
              <a:extLst>
                <a:ext uri="{FF2B5EF4-FFF2-40B4-BE49-F238E27FC236}">
                  <a16:creationId xmlns:a16="http://schemas.microsoft.com/office/drawing/2014/main" id="{681D22DE-5BCD-4539-B0C4-7AFB5417E3C8}"/>
                </a:ext>
              </a:extLst>
            </p:cNvPr>
            <p:cNvSpPr>
              <a:spLocks noChangeArrowheads="1"/>
            </p:cNvSpPr>
            <p:nvPr/>
          </p:nvSpPr>
          <p:spPr bwMode="auto">
            <a:xfrm>
              <a:off x="12611243" y="7087153"/>
              <a:ext cx="249671" cy="160368"/>
            </a:xfrm>
            <a:custGeom>
              <a:avLst/>
              <a:gdLst>
                <a:gd name="T0" fmla="*/ 59 w 543"/>
                <a:gd name="T1" fmla="*/ 347 h 348"/>
                <a:gd name="T2" fmla="*/ 59 w 543"/>
                <a:gd name="T3" fmla="*/ 347 h 348"/>
                <a:gd name="T4" fmla="*/ 18 w 543"/>
                <a:gd name="T5" fmla="*/ 323 h 348"/>
                <a:gd name="T6" fmla="*/ 29 w 543"/>
                <a:gd name="T7" fmla="*/ 264 h 348"/>
                <a:gd name="T8" fmla="*/ 459 w 543"/>
                <a:gd name="T9" fmla="*/ 11 h 348"/>
                <a:gd name="T10" fmla="*/ 524 w 543"/>
                <a:gd name="T11" fmla="*/ 29 h 348"/>
                <a:gd name="T12" fmla="*/ 506 w 543"/>
                <a:gd name="T13" fmla="*/ 94 h 348"/>
                <a:gd name="T14" fmla="*/ 82 w 543"/>
                <a:gd name="T15" fmla="*/ 341 h 348"/>
                <a:gd name="T16" fmla="*/ 59 w 543"/>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8">
                  <a:moveTo>
                    <a:pt x="59" y="347"/>
                  </a:moveTo>
                  <a:lnTo>
                    <a:pt x="59" y="347"/>
                  </a:lnTo>
                  <a:cubicBezTo>
                    <a:pt x="41" y="347"/>
                    <a:pt x="23" y="341"/>
                    <a:pt x="18" y="323"/>
                  </a:cubicBezTo>
                  <a:cubicBezTo>
                    <a:pt x="0" y="306"/>
                    <a:pt x="12" y="276"/>
                    <a:pt x="29" y="264"/>
                  </a:cubicBezTo>
                  <a:cubicBezTo>
                    <a:pt x="459" y="11"/>
                    <a:pt x="459" y="11"/>
                    <a:pt x="459" y="11"/>
                  </a:cubicBezTo>
                  <a:cubicBezTo>
                    <a:pt x="483" y="0"/>
                    <a:pt x="512" y="5"/>
                    <a:pt x="524" y="29"/>
                  </a:cubicBezTo>
                  <a:cubicBezTo>
                    <a:pt x="542" y="52"/>
                    <a:pt x="530" y="82"/>
                    <a:pt x="506" y="94"/>
                  </a:cubicBezTo>
                  <a:cubicBezTo>
                    <a:pt x="82" y="341"/>
                    <a:pt x="82" y="341"/>
                    <a:pt x="82" y="341"/>
                  </a:cubicBezTo>
                  <a:cubicBezTo>
                    <a:pt x="71" y="347"/>
                    <a:pt x="65" y="347"/>
                    <a:pt x="59" y="347"/>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8" name="Freeform 116">
              <a:extLst>
                <a:ext uri="{FF2B5EF4-FFF2-40B4-BE49-F238E27FC236}">
                  <a16:creationId xmlns:a16="http://schemas.microsoft.com/office/drawing/2014/main" id="{D526F332-CDEF-4448-BC6A-597A3D87EC76}"/>
                </a:ext>
              </a:extLst>
            </p:cNvPr>
            <p:cNvSpPr>
              <a:spLocks noChangeArrowheads="1"/>
            </p:cNvSpPr>
            <p:nvPr/>
          </p:nvSpPr>
          <p:spPr bwMode="auto">
            <a:xfrm>
              <a:off x="12684317" y="7466758"/>
              <a:ext cx="280119" cy="42630"/>
            </a:xfrm>
            <a:custGeom>
              <a:avLst/>
              <a:gdLst>
                <a:gd name="T0" fmla="*/ 559 w 607"/>
                <a:gd name="T1" fmla="*/ 93 h 94"/>
                <a:gd name="T2" fmla="*/ 559 w 607"/>
                <a:gd name="T3" fmla="*/ 93 h 94"/>
                <a:gd name="T4" fmla="*/ 47 w 607"/>
                <a:gd name="T5" fmla="*/ 93 h 94"/>
                <a:gd name="T6" fmla="*/ 0 w 607"/>
                <a:gd name="T7" fmla="*/ 47 h 94"/>
                <a:gd name="T8" fmla="*/ 47 w 607"/>
                <a:gd name="T9" fmla="*/ 0 h 94"/>
                <a:gd name="T10" fmla="*/ 559 w 607"/>
                <a:gd name="T11" fmla="*/ 0 h 94"/>
                <a:gd name="T12" fmla="*/ 606 w 607"/>
                <a:gd name="T13" fmla="*/ 47 h 94"/>
                <a:gd name="T14" fmla="*/ 559 w 607"/>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94">
                  <a:moveTo>
                    <a:pt x="559" y="93"/>
                  </a:moveTo>
                  <a:lnTo>
                    <a:pt x="559" y="93"/>
                  </a:lnTo>
                  <a:cubicBezTo>
                    <a:pt x="47" y="93"/>
                    <a:pt x="47" y="93"/>
                    <a:pt x="47" y="93"/>
                  </a:cubicBezTo>
                  <a:cubicBezTo>
                    <a:pt x="23" y="93"/>
                    <a:pt x="0" y="70"/>
                    <a:pt x="0" y="47"/>
                  </a:cubicBezTo>
                  <a:cubicBezTo>
                    <a:pt x="0" y="18"/>
                    <a:pt x="23" y="0"/>
                    <a:pt x="47" y="0"/>
                  </a:cubicBezTo>
                  <a:cubicBezTo>
                    <a:pt x="559" y="0"/>
                    <a:pt x="559" y="0"/>
                    <a:pt x="559" y="0"/>
                  </a:cubicBezTo>
                  <a:cubicBezTo>
                    <a:pt x="589" y="0"/>
                    <a:pt x="606" y="18"/>
                    <a:pt x="606" y="47"/>
                  </a:cubicBezTo>
                  <a:cubicBezTo>
                    <a:pt x="606" y="70"/>
                    <a:pt x="589" y="93"/>
                    <a:pt x="559" y="93"/>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9" name="Freeform 117">
              <a:extLst>
                <a:ext uri="{FF2B5EF4-FFF2-40B4-BE49-F238E27FC236}">
                  <a16:creationId xmlns:a16="http://schemas.microsoft.com/office/drawing/2014/main" id="{6CCBD532-8B99-4D18-A5A7-AD50F61DFA06}"/>
                </a:ext>
              </a:extLst>
            </p:cNvPr>
            <p:cNvSpPr>
              <a:spLocks noChangeArrowheads="1"/>
            </p:cNvSpPr>
            <p:nvPr/>
          </p:nvSpPr>
          <p:spPr bwMode="auto">
            <a:xfrm>
              <a:off x="12611243" y="7722537"/>
              <a:ext cx="249671" cy="160369"/>
            </a:xfrm>
            <a:custGeom>
              <a:avLst/>
              <a:gdLst>
                <a:gd name="T0" fmla="*/ 483 w 543"/>
                <a:gd name="T1" fmla="*/ 348 h 349"/>
                <a:gd name="T2" fmla="*/ 483 w 543"/>
                <a:gd name="T3" fmla="*/ 348 h 349"/>
                <a:gd name="T4" fmla="*/ 459 w 543"/>
                <a:gd name="T5" fmla="*/ 342 h 349"/>
                <a:gd name="T6" fmla="*/ 35 w 543"/>
                <a:gd name="T7" fmla="*/ 94 h 349"/>
                <a:gd name="T8" fmla="*/ 18 w 543"/>
                <a:gd name="T9" fmla="*/ 30 h 349"/>
                <a:gd name="T10" fmla="*/ 82 w 543"/>
                <a:gd name="T11" fmla="*/ 12 h 349"/>
                <a:gd name="T12" fmla="*/ 512 w 543"/>
                <a:gd name="T13" fmla="*/ 259 h 349"/>
                <a:gd name="T14" fmla="*/ 524 w 543"/>
                <a:gd name="T15" fmla="*/ 324 h 349"/>
                <a:gd name="T16" fmla="*/ 48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483" y="348"/>
                  </a:moveTo>
                  <a:lnTo>
                    <a:pt x="483" y="348"/>
                  </a:lnTo>
                  <a:cubicBezTo>
                    <a:pt x="477" y="348"/>
                    <a:pt x="471" y="348"/>
                    <a:pt x="459" y="342"/>
                  </a:cubicBezTo>
                  <a:cubicBezTo>
                    <a:pt x="35" y="94"/>
                    <a:pt x="35" y="94"/>
                    <a:pt x="35" y="94"/>
                  </a:cubicBezTo>
                  <a:cubicBezTo>
                    <a:pt x="12" y="83"/>
                    <a:pt x="0" y="53"/>
                    <a:pt x="18" y="30"/>
                  </a:cubicBezTo>
                  <a:cubicBezTo>
                    <a:pt x="29" y="6"/>
                    <a:pt x="59" y="0"/>
                    <a:pt x="82" y="12"/>
                  </a:cubicBezTo>
                  <a:cubicBezTo>
                    <a:pt x="512" y="259"/>
                    <a:pt x="512" y="259"/>
                    <a:pt x="512" y="259"/>
                  </a:cubicBezTo>
                  <a:cubicBezTo>
                    <a:pt x="530" y="271"/>
                    <a:pt x="542" y="300"/>
                    <a:pt x="524" y="324"/>
                  </a:cubicBezTo>
                  <a:cubicBezTo>
                    <a:pt x="518" y="342"/>
                    <a:pt x="501" y="348"/>
                    <a:pt x="483" y="348"/>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0" name="Freeform 118">
              <a:extLst>
                <a:ext uri="{FF2B5EF4-FFF2-40B4-BE49-F238E27FC236}">
                  <a16:creationId xmlns:a16="http://schemas.microsoft.com/office/drawing/2014/main" id="{107766E7-C8E2-41FC-B0D9-DA533B2AD6AC}"/>
                </a:ext>
              </a:extLst>
            </p:cNvPr>
            <p:cNvSpPr>
              <a:spLocks noChangeArrowheads="1"/>
            </p:cNvSpPr>
            <p:nvPr/>
          </p:nvSpPr>
          <p:spPr bwMode="auto">
            <a:xfrm>
              <a:off x="11785096" y="6813105"/>
              <a:ext cx="166448" cy="243597"/>
            </a:xfrm>
            <a:custGeom>
              <a:avLst/>
              <a:gdLst>
                <a:gd name="T0" fmla="*/ 306 w 360"/>
                <a:gd name="T1" fmla="*/ 530 h 531"/>
                <a:gd name="T2" fmla="*/ 306 w 360"/>
                <a:gd name="T3" fmla="*/ 530 h 531"/>
                <a:gd name="T4" fmla="*/ 265 w 360"/>
                <a:gd name="T5" fmla="*/ 506 h 531"/>
                <a:gd name="T6" fmla="*/ 18 w 360"/>
                <a:gd name="T7" fmla="*/ 76 h 531"/>
                <a:gd name="T8" fmla="*/ 35 w 360"/>
                <a:gd name="T9" fmla="*/ 12 h 531"/>
                <a:gd name="T10" fmla="*/ 100 w 360"/>
                <a:gd name="T11" fmla="*/ 29 h 531"/>
                <a:gd name="T12" fmla="*/ 347 w 360"/>
                <a:gd name="T13" fmla="*/ 459 h 531"/>
                <a:gd name="T14" fmla="*/ 330 w 360"/>
                <a:gd name="T15" fmla="*/ 524 h 531"/>
                <a:gd name="T16" fmla="*/ 306 w 360"/>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31">
                  <a:moveTo>
                    <a:pt x="306" y="530"/>
                  </a:moveTo>
                  <a:lnTo>
                    <a:pt x="306" y="530"/>
                  </a:lnTo>
                  <a:cubicBezTo>
                    <a:pt x="288" y="530"/>
                    <a:pt x="271" y="524"/>
                    <a:pt x="265" y="506"/>
                  </a:cubicBezTo>
                  <a:cubicBezTo>
                    <a:pt x="18" y="76"/>
                    <a:pt x="18" y="76"/>
                    <a:pt x="18" y="76"/>
                  </a:cubicBezTo>
                  <a:cubicBezTo>
                    <a:pt x="0" y="53"/>
                    <a:pt x="12" y="23"/>
                    <a:pt x="35" y="12"/>
                  </a:cubicBezTo>
                  <a:cubicBezTo>
                    <a:pt x="53" y="0"/>
                    <a:pt x="83" y="6"/>
                    <a:pt x="100" y="29"/>
                  </a:cubicBezTo>
                  <a:cubicBezTo>
                    <a:pt x="347" y="459"/>
                    <a:pt x="347" y="459"/>
                    <a:pt x="347" y="459"/>
                  </a:cubicBezTo>
                  <a:cubicBezTo>
                    <a:pt x="359" y="483"/>
                    <a:pt x="353" y="512"/>
                    <a:pt x="330" y="524"/>
                  </a:cubicBezTo>
                  <a:cubicBezTo>
                    <a:pt x="318" y="530"/>
                    <a:pt x="312" y="530"/>
                    <a:pt x="306" y="530"/>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1" name="Freeform 119">
              <a:extLst>
                <a:ext uri="{FF2B5EF4-FFF2-40B4-BE49-F238E27FC236}">
                  <a16:creationId xmlns:a16="http://schemas.microsoft.com/office/drawing/2014/main" id="{D3FB7DF8-79B3-4952-B9EE-62847F50E599}"/>
                </a:ext>
              </a:extLst>
            </p:cNvPr>
            <p:cNvSpPr>
              <a:spLocks noChangeArrowheads="1"/>
            </p:cNvSpPr>
            <p:nvPr/>
          </p:nvSpPr>
          <p:spPr bwMode="auto">
            <a:xfrm>
              <a:off x="11511066" y="7087153"/>
              <a:ext cx="247641" cy="162398"/>
            </a:xfrm>
            <a:custGeom>
              <a:avLst/>
              <a:gdLst>
                <a:gd name="T0" fmla="*/ 483 w 537"/>
                <a:gd name="T1" fmla="*/ 353 h 354"/>
                <a:gd name="T2" fmla="*/ 483 w 537"/>
                <a:gd name="T3" fmla="*/ 353 h 354"/>
                <a:gd name="T4" fmla="*/ 460 w 537"/>
                <a:gd name="T5" fmla="*/ 347 h 354"/>
                <a:gd name="T6" fmla="*/ 30 w 537"/>
                <a:gd name="T7" fmla="*/ 94 h 354"/>
                <a:gd name="T8" fmla="*/ 12 w 537"/>
                <a:gd name="T9" fmla="*/ 29 h 354"/>
                <a:gd name="T10" fmla="*/ 77 w 537"/>
                <a:gd name="T11" fmla="*/ 17 h 354"/>
                <a:gd name="T12" fmla="*/ 507 w 537"/>
                <a:gd name="T13" fmla="*/ 264 h 354"/>
                <a:gd name="T14" fmla="*/ 524 w 537"/>
                <a:gd name="T15" fmla="*/ 329 h 354"/>
                <a:gd name="T16" fmla="*/ 483 w 537"/>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54">
                  <a:moveTo>
                    <a:pt x="483" y="353"/>
                  </a:moveTo>
                  <a:lnTo>
                    <a:pt x="483" y="353"/>
                  </a:lnTo>
                  <a:cubicBezTo>
                    <a:pt x="477" y="353"/>
                    <a:pt x="471" y="347"/>
                    <a:pt x="460" y="347"/>
                  </a:cubicBezTo>
                  <a:cubicBezTo>
                    <a:pt x="30" y="94"/>
                    <a:pt x="30" y="94"/>
                    <a:pt x="30" y="94"/>
                  </a:cubicBezTo>
                  <a:cubicBezTo>
                    <a:pt x="12" y="82"/>
                    <a:pt x="0" y="52"/>
                    <a:pt x="12" y="29"/>
                  </a:cubicBezTo>
                  <a:cubicBezTo>
                    <a:pt x="30" y="11"/>
                    <a:pt x="59" y="0"/>
                    <a:pt x="77" y="17"/>
                  </a:cubicBezTo>
                  <a:cubicBezTo>
                    <a:pt x="507" y="264"/>
                    <a:pt x="507" y="264"/>
                    <a:pt x="507" y="264"/>
                  </a:cubicBezTo>
                  <a:cubicBezTo>
                    <a:pt x="530" y="276"/>
                    <a:pt x="536" y="306"/>
                    <a:pt x="524" y="329"/>
                  </a:cubicBezTo>
                  <a:cubicBezTo>
                    <a:pt x="519" y="341"/>
                    <a:pt x="501" y="353"/>
                    <a:pt x="483" y="353"/>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2" name="Freeform 120">
              <a:extLst>
                <a:ext uri="{FF2B5EF4-FFF2-40B4-BE49-F238E27FC236}">
                  <a16:creationId xmlns:a16="http://schemas.microsoft.com/office/drawing/2014/main" id="{C35738E8-18E7-4D14-A4AD-9E5B31742FA9}"/>
                </a:ext>
              </a:extLst>
            </p:cNvPr>
            <p:cNvSpPr>
              <a:spLocks noChangeArrowheads="1"/>
            </p:cNvSpPr>
            <p:nvPr/>
          </p:nvSpPr>
          <p:spPr bwMode="auto">
            <a:xfrm>
              <a:off x="11413633" y="7466758"/>
              <a:ext cx="274030" cy="42630"/>
            </a:xfrm>
            <a:custGeom>
              <a:avLst/>
              <a:gdLst>
                <a:gd name="T0" fmla="*/ 548 w 596"/>
                <a:gd name="T1" fmla="*/ 93 h 94"/>
                <a:gd name="T2" fmla="*/ 548 w 596"/>
                <a:gd name="T3" fmla="*/ 93 h 94"/>
                <a:gd name="T4" fmla="*/ 47 w 596"/>
                <a:gd name="T5" fmla="*/ 93 h 94"/>
                <a:gd name="T6" fmla="*/ 0 w 596"/>
                <a:gd name="T7" fmla="*/ 47 h 94"/>
                <a:gd name="T8" fmla="*/ 47 w 596"/>
                <a:gd name="T9" fmla="*/ 0 h 94"/>
                <a:gd name="T10" fmla="*/ 548 w 596"/>
                <a:gd name="T11" fmla="*/ 0 h 94"/>
                <a:gd name="T12" fmla="*/ 595 w 596"/>
                <a:gd name="T13" fmla="*/ 47 h 94"/>
                <a:gd name="T14" fmla="*/ 548 w 596"/>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94">
                  <a:moveTo>
                    <a:pt x="548" y="93"/>
                  </a:moveTo>
                  <a:lnTo>
                    <a:pt x="548" y="93"/>
                  </a:lnTo>
                  <a:cubicBezTo>
                    <a:pt x="47" y="93"/>
                    <a:pt x="47" y="93"/>
                    <a:pt x="47" y="93"/>
                  </a:cubicBezTo>
                  <a:cubicBezTo>
                    <a:pt x="24" y="93"/>
                    <a:pt x="0" y="70"/>
                    <a:pt x="0" y="47"/>
                  </a:cubicBezTo>
                  <a:cubicBezTo>
                    <a:pt x="0" y="18"/>
                    <a:pt x="24" y="0"/>
                    <a:pt x="47" y="0"/>
                  </a:cubicBezTo>
                  <a:cubicBezTo>
                    <a:pt x="548" y="0"/>
                    <a:pt x="548" y="0"/>
                    <a:pt x="548" y="0"/>
                  </a:cubicBezTo>
                  <a:cubicBezTo>
                    <a:pt x="571" y="0"/>
                    <a:pt x="595" y="18"/>
                    <a:pt x="595" y="47"/>
                  </a:cubicBezTo>
                  <a:cubicBezTo>
                    <a:pt x="595" y="70"/>
                    <a:pt x="571" y="93"/>
                    <a:pt x="548" y="93"/>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3" name="Freeform 121">
              <a:extLst>
                <a:ext uri="{FF2B5EF4-FFF2-40B4-BE49-F238E27FC236}">
                  <a16:creationId xmlns:a16="http://schemas.microsoft.com/office/drawing/2014/main" id="{4B096325-EB44-4384-8BC3-4FE691720247}"/>
                </a:ext>
              </a:extLst>
            </p:cNvPr>
            <p:cNvSpPr>
              <a:spLocks noChangeArrowheads="1"/>
            </p:cNvSpPr>
            <p:nvPr/>
          </p:nvSpPr>
          <p:spPr bwMode="auto">
            <a:xfrm>
              <a:off x="11511066" y="7722537"/>
              <a:ext cx="249671" cy="160369"/>
            </a:xfrm>
            <a:custGeom>
              <a:avLst/>
              <a:gdLst>
                <a:gd name="T0" fmla="*/ 53 w 543"/>
                <a:gd name="T1" fmla="*/ 348 h 349"/>
                <a:gd name="T2" fmla="*/ 53 w 543"/>
                <a:gd name="T3" fmla="*/ 348 h 349"/>
                <a:gd name="T4" fmla="*/ 12 w 543"/>
                <a:gd name="T5" fmla="*/ 324 h 349"/>
                <a:gd name="T6" fmla="*/ 30 w 543"/>
                <a:gd name="T7" fmla="*/ 259 h 349"/>
                <a:gd name="T8" fmla="*/ 460 w 543"/>
                <a:gd name="T9" fmla="*/ 12 h 349"/>
                <a:gd name="T10" fmla="*/ 524 w 543"/>
                <a:gd name="T11" fmla="*/ 30 h 349"/>
                <a:gd name="T12" fmla="*/ 507 w 543"/>
                <a:gd name="T13" fmla="*/ 94 h 349"/>
                <a:gd name="T14" fmla="*/ 77 w 543"/>
                <a:gd name="T15" fmla="*/ 342 h 349"/>
                <a:gd name="T16" fmla="*/ 5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53" y="348"/>
                  </a:moveTo>
                  <a:lnTo>
                    <a:pt x="53" y="348"/>
                  </a:lnTo>
                  <a:cubicBezTo>
                    <a:pt x="42" y="348"/>
                    <a:pt x="24" y="342"/>
                    <a:pt x="12" y="324"/>
                  </a:cubicBezTo>
                  <a:cubicBezTo>
                    <a:pt x="0" y="300"/>
                    <a:pt x="12" y="271"/>
                    <a:pt x="30" y="259"/>
                  </a:cubicBezTo>
                  <a:cubicBezTo>
                    <a:pt x="460" y="12"/>
                    <a:pt x="460" y="12"/>
                    <a:pt x="460" y="12"/>
                  </a:cubicBezTo>
                  <a:cubicBezTo>
                    <a:pt x="483" y="0"/>
                    <a:pt x="513" y="6"/>
                    <a:pt x="524" y="30"/>
                  </a:cubicBezTo>
                  <a:cubicBezTo>
                    <a:pt x="542" y="53"/>
                    <a:pt x="530" y="83"/>
                    <a:pt x="507" y="94"/>
                  </a:cubicBezTo>
                  <a:cubicBezTo>
                    <a:pt x="77" y="342"/>
                    <a:pt x="77" y="342"/>
                    <a:pt x="77" y="342"/>
                  </a:cubicBezTo>
                  <a:cubicBezTo>
                    <a:pt x="71" y="348"/>
                    <a:pt x="65" y="348"/>
                    <a:pt x="53" y="348"/>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4" name="Freeform 122">
              <a:extLst>
                <a:ext uri="{FF2B5EF4-FFF2-40B4-BE49-F238E27FC236}">
                  <a16:creationId xmlns:a16="http://schemas.microsoft.com/office/drawing/2014/main" id="{9345B44E-FC22-4EAC-8623-80C5FED6BF79}"/>
                </a:ext>
              </a:extLst>
            </p:cNvPr>
            <p:cNvSpPr>
              <a:spLocks noChangeArrowheads="1"/>
            </p:cNvSpPr>
            <p:nvPr/>
          </p:nvSpPr>
          <p:spPr bwMode="auto">
            <a:xfrm>
              <a:off x="11770885" y="7054673"/>
              <a:ext cx="830208" cy="988599"/>
            </a:xfrm>
            <a:custGeom>
              <a:avLst/>
              <a:gdLst>
                <a:gd name="T0" fmla="*/ 1318 w 1802"/>
                <a:gd name="T1" fmla="*/ 2148 h 2149"/>
                <a:gd name="T2" fmla="*/ 1318 w 1802"/>
                <a:gd name="T3" fmla="*/ 2148 h 2149"/>
                <a:gd name="T4" fmla="*/ 1318 w 1802"/>
                <a:gd name="T5" fmla="*/ 2148 h 2149"/>
                <a:gd name="T6" fmla="*/ 477 w 1802"/>
                <a:gd name="T7" fmla="*/ 2148 h 2149"/>
                <a:gd name="T8" fmla="*/ 400 w 1802"/>
                <a:gd name="T9" fmla="*/ 2071 h 2149"/>
                <a:gd name="T10" fmla="*/ 400 w 1802"/>
                <a:gd name="T11" fmla="*/ 2060 h 2149"/>
                <a:gd name="T12" fmla="*/ 341 w 1802"/>
                <a:gd name="T13" fmla="*/ 1753 h 2149"/>
                <a:gd name="T14" fmla="*/ 0 w 1802"/>
                <a:gd name="T15" fmla="*/ 901 h 2149"/>
                <a:gd name="T16" fmla="*/ 900 w 1802"/>
                <a:gd name="T17" fmla="*/ 0 h 2149"/>
                <a:gd name="T18" fmla="*/ 1801 w 1802"/>
                <a:gd name="T19" fmla="*/ 901 h 2149"/>
                <a:gd name="T20" fmla="*/ 1453 w 1802"/>
                <a:gd name="T21" fmla="*/ 1753 h 2149"/>
                <a:gd name="T22" fmla="*/ 1394 w 1802"/>
                <a:gd name="T23" fmla="*/ 2054 h 2149"/>
                <a:gd name="T24" fmla="*/ 1394 w 1802"/>
                <a:gd name="T25" fmla="*/ 2071 h 2149"/>
                <a:gd name="T26" fmla="*/ 1318 w 1802"/>
                <a:gd name="T27" fmla="*/ 2148 h 2149"/>
                <a:gd name="T28" fmla="*/ 477 w 1802"/>
                <a:gd name="T29" fmla="*/ 1989 h 2149"/>
                <a:gd name="T30" fmla="*/ 477 w 1802"/>
                <a:gd name="T31" fmla="*/ 1989 h 2149"/>
                <a:gd name="T32" fmla="*/ 400 w 1802"/>
                <a:gd name="T33" fmla="*/ 2060 h 2149"/>
                <a:gd name="T34" fmla="*/ 477 w 1802"/>
                <a:gd name="T35" fmla="*/ 1989 h 2149"/>
                <a:gd name="T36" fmla="*/ 1329 w 1802"/>
                <a:gd name="T37" fmla="*/ 1995 h 2149"/>
                <a:gd name="T38" fmla="*/ 1329 w 1802"/>
                <a:gd name="T39" fmla="*/ 1995 h 2149"/>
                <a:gd name="T40" fmla="*/ 1365 w 1802"/>
                <a:gd name="T41" fmla="*/ 2007 h 2149"/>
                <a:gd name="T42" fmla="*/ 1329 w 1802"/>
                <a:gd name="T43" fmla="*/ 1995 h 2149"/>
                <a:gd name="T44" fmla="*/ 559 w 1802"/>
                <a:gd name="T45" fmla="*/ 1989 h 2149"/>
                <a:gd name="T46" fmla="*/ 559 w 1802"/>
                <a:gd name="T47" fmla="*/ 1989 h 2149"/>
                <a:gd name="T48" fmla="*/ 1241 w 1802"/>
                <a:gd name="T49" fmla="*/ 1989 h 2149"/>
                <a:gd name="T50" fmla="*/ 1241 w 1802"/>
                <a:gd name="T51" fmla="*/ 1924 h 2149"/>
                <a:gd name="T52" fmla="*/ 1329 w 1802"/>
                <a:gd name="T53" fmla="*/ 1659 h 2149"/>
                <a:gd name="T54" fmla="*/ 1641 w 1802"/>
                <a:gd name="T55" fmla="*/ 901 h 2149"/>
                <a:gd name="T56" fmla="*/ 900 w 1802"/>
                <a:gd name="T57" fmla="*/ 153 h 2149"/>
                <a:gd name="T58" fmla="*/ 153 w 1802"/>
                <a:gd name="T59" fmla="*/ 901 h 2149"/>
                <a:gd name="T60" fmla="*/ 471 w 1802"/>
                <a:gd name="T61" fmla="*/ 1659 h 2149"/>
                <a:gd name="T62" fmla="*/ 553 w 1802"/>
                <a:gd name="T63" fmla="*/ 1924 h 2149"/>
                <a:gd name="T64" fmla="*/ 559 w 1802"/>
                <a:gd name="T65" fmla="*/ 1989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2" h="2149">
                  <a:moveTo>
                    <a:pt x="1318" y="2148"/>
                  </a:moveTo>
                  <a:lnTo>
                    <a:pt x="1318" y="2148"/>
                  </a:lnTo>
                  <a:lnTo>
                    <a:pt x="1318" y="2148"/>
                  </a:lnTo>
                  <a:cubicBezTo>
                    <a:pt x="477" y="2148"/>
                    <a:pt x="477" y="2148"/>
                    <a:pt x="477" y="2148"/>
                  </a:cubicBezTo>
                  <a:cubicBezTo>
                    <a:pt x="435" y="2148"/>
                    <a:pt x="400" y="2113"/>
                    <a:pt x="400" y="2071"/>
                  </a:cubicBezTo>
                  <a:cubicBezTo>
                    <a:pt x="400" y="2066"/>
                    <a:pt x="400" y="2066"/>
                    <a:pt x="400" y="2060"/>
                  </a:cubicBezTo>
                  <a:cubicBezTo>
                    <a:pt x="406" y="2001"/>
                    <a:pt x="400" y="1830"/>
                    <a:pt x="341" y="1753"/>
                  </a:cubicBezTo>
                  <a:cubicBezTo>
                    <a:pt x="5" y="1324"/>
                    <a:pt x="0" y="907"/>
                    <a:pt x="0" y="901"/>
                  </a:cubicBezTo>
                  <a:cubicBezTo>
                    <a:pt x="0" y="400"/>
                    <a:pt x="400" y="0"/>
                    <a:pt x="900" y="0"/>
                  </a:cubicBezTo>
                  <a:cubicBezTo>
                    <a:pt x="1394" y="0"/>
                    <a:pt x="1801" y="400"/>
                    <a:pt x="1801" y="901"/>
                  </a:cubicBezTo>
                  <a:cubicBezTo>
                    <a:pt x="1801" y="907"/>
                    <a:pt x="1794" y="1324"/>
                    <a:pt x="1453" y="1753"/>
                  </a:cubicBezTo>
                  <a:cubicBezTo>
                    <a:pt x="1394" y="1836"/>
                    <a:pt x="1394" y="2007"/>
                    <a:pt x="1394" y="2054"/>
                  </a:cubicBezTo>
                  <a:cubicBezTo>
                    <a:pt x="1394" y="2060"/>
                    <a:pt x="1394" y="2066"/>
                    <a:pt x="1394" y="2071"/>
                  </a:cubicBezTo>
                  <a:cubicBezTo>
                    <a:pt x="1394" y="2113"/>
                    <a:pt x="1365" y="2148"/>
                    <a:pt x="1318" y="2148"/>
                  </a:cubicBezTo>
                  <a:close/>
                  <a:moveTo>
                    <a:pt x="477" y="1989"/>
                  </a:moveTo>
                  <a:lnTo>
                    <a:pt x="477" y="1989"/>
                  </a:lnTo>
                  <a:cubicBezTo>
                    <a:pt x="435" y="1989"/>
                    <a:pt x="406" y="2024"/>
                    <a:pt x="400" y="2060"/>
                  </a:cubicBezTo>
                  <a:cubicBezTo>
                    <a:pt x="406" y="2018"/>
                    <a:pt x="441" y="1989"/>
                    <a:pt x="477" y="1989"/>
                  </a:cubicBezTo>
                  <a:close/>
                  <a:moveTo>
                    <a:pt x="1329" y="1995"/>
                  </a:moveTo>
                  <a:lnTo>
                    <a:pt x="1329" y="1995"/>
                  </a:lnTo>
                  <a:cubicBezTo>
                    <a:pt x="1341" y="1995"/>
                    <a:pt x="1353" y="2001"/>
                    <a:pt x="1365" y="2007"/>
                  </a:cubicBezTo>
                  <a:cubicBezTo>
                    <a:pt x="1353" y="2001"/>
                    <a:pt x="1341" y="1995"/>
                    <a:pt x="1329" y="1995"/>
                  </a:cubicBezTo>
                  <a:close/>
                  <a:moveTo>
                    <a:pt x="559" y="1989"/>
                  </a:moveTo>
                  <a:lnTo>
                    <a:pt x="559" y="1989"/>
                  </a:lnTo>
                  <a:cubicBezTo>
                    <a:pt x="1241" y="1989"/>
                    <a:pt x="1241" y="1989"/>
                    <a:pt x="1241" y="1989"/>
                  </a:cubicBezTo>
                  <a:cubicBezTo>
                    <a:pt x="1241" y="1954"/>
                    <a:pt x="1241" y="1924"/>
                    <a:pt x="1241" y="1924"/>
                  </a:cubicBezTo>
                  <a:cubicBezTo>
                    <a:pt x="1253" y="1812"/>
                    <a:pt x="1282" y="1724"/>
                    <a:pt x="1329" y="1659"/>
                  </a:cubicBezTo>
                  <a:cubicBezTo>
                    <a:pt x="1636" y="1271"/>
                    <a:pt x="1641" y="907"/>
                    <a:pt x="1641" y="901"/>
                  </a:cubicBezTo>
                  <a:cubicBezTo>
                    <a:pt x="1641" y="489"/>
                    <a:pt x="1312" y="153"/>
                    <a:pt x="900" y="153"/>
                  </a:cubicBezTo>
                  <a:cubicBezTo>
                    <a:pt x="488" y="153"/>
                    <a:pt x="153" y="489"/>
                    <a:pt x="153" y="901"/>
                  </a:cubicBezTo>
                  <a:cubicBezTo>
                    <a:pt x="153" y="907"/>
                    <a:pt x="164" y="1271"/>
                    <a:pt x="471" y="1659"/>
                  </a:cubicBezTo>
                  <a:cubicBezTo>
                    <a:pt x="518" y="1724"/>
                    <a:pt x="547" y="1812"/>
                    <a:pt x="553" y="1924"/>
                  </a:cubicBezTo>
                  <a:cubicBezTo>
                    <a:pt x="553" y="1924"/>
                    <a:pt x="559" y="1954"/>
                    <a:pt x="559" y="1989"/>
                  </a:cubicBezTo>
                  <a:close/>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5" name="Freeform 123">
              <a:extLst>
                <a:ext uri="{FF2B5EF4-FFF2-40B4-BE49-F238E27FC236}">
                  <a16:creationId xmlns:a16="http://schemas.microsoft.com/office/drawing/2014/main" id="{012957CE-E721-4539-A055-B286DB01E442}"/>
                </a:ext>
              </a:extLst>
            </p:cNvPr>
            <p:cNvSpPr>
              <a:spLocks noChangeArrowheads="1"/>
            </p:cNvSpPr>
            <p:nvPr/>
          </p:nvSpPr>
          <p:spPr bwMode="auto">
            <a:xfrm>
              <a:off x="11967782" y="8049362"/>
              <a:ext cx="434387" cy="73079"/>
            </a:xfrm>
            <a:custGeom>
              <a:avLst/>
              <a:gdLst>
                <a:gd name="T0" fmla="*/ 865 w 943"/>
                <a:gd name="T1" fmla="*/ 159 h 160"/>
                <a:gd name="T2" fmla="*/ 865 w 943"/>
                <a:gd name="T3" fmla="*/ 159 h 160"/>
                <a:gd name="T4" fmla="*/ 77 w 943"/>
                <a:gd name="T5" fmla="*/ 159 h 160"/>
                <a:gd name="T6" fmla="*/ 0 w 943"/>
                <a:gd name="T7" fmla="*/ 76 h 160"/>
                <a:gd name="T8" fmla="*/ 77 w 943"/>
                <a:gd name="T9" fmla="*/ 0 h 160"/>
                <a:gd name="T10" fmla="*/ 865 w 943"/>
                <a:gd name="T11" fmla="*/ 0 h 160"/>
                <a:gd name="T12" fmla="*/ 942 w 943"/>
                <a:gd name="T13" fmla="*/ 76 h 160"/>
                <a:gd name="T14" fmla="*/ 865 w 943"/>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60">
                  <a:moveTo>
                    <a:pt x="865" y="159"/>
                  </a:moveTo>
                  <a:lnTo>
                    <a:pt x="865" y="159"/>
                  </a:lnTo>
                  <a:cubicBezTo>
                    <a:pt x="77" y="159"/>
                    <a:pt x="77" y="159"/>
                    <a:pt x="77" y="159"/>
                  </a:cubicBezTo>
                  <a:cubicBezTo>
                    <a:pt x="36" y="159"/>
                    <a:pt x="0" y="123"/>
                    <a:pt x="0" y="76"/>
                  </a:cubicBezTo>
                  <a:cubicBezTo>
                    <a:pt x="0" y="35"/>
                    <a:pt x="36" y="0"/>
                    <a:pt x="77" y="0"/>
                  </a:cubicBezTo>
                  <a:cubicBezTo>
                    <a:pt x="865" y="0"/>
                    <a:pt x="865" y="0"/>
                    <a:pt x="865" y="0"/>
                  </a:cubicBezTo>
                  <a:cubicBezTo>
                    <a:pt x="906" y="0"/>
                    <a:pt x="942" y="35"/>
                    <a:pt x="942" y="76"/>
                  </a:cubicBezTo>
                  <a:cubicBezTo>
                    <a:pt x="942" y="123"/>
                    <a:pt x="906" y="159"/>
                    <a:pt x="865" y="159"/>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6" name="Freeform 124">
              <a:extLst>
                <a:ext uri="{FF2B5EF4-FFF2-40B4-BE49-F238E27FC236}">
                  <a16:creationId xmlns:a16="http://schemas.microsoft.com/office/drawing/2014/main" id="{75CB486A-326F-4707-9BD1-ABBBD073A997}"/>
                </a:ext>
              </a:extLst>
            </p:cNvPr>
            <p:cNvSpPr>
              <a:spLocks noChangeArrowheads="1"/>
            </p:cNvSpPr>
            <p:nvPr/>
          </p:nvSpPr>
          <p:spPr bwMode="auto">
            <a:xfrm>
              <a:off x="11996199" y="8126502"/>
              <a:ext cx="379581" cy="71049"/>
            </a:xfrm>
            <a:custGeom>
              <a:avLst/>
              <a:gdLst>
                <a:gd name="T0" fmla="*/ 747 w 825"/>
                <a:gd name="T1" fmla="*/ 153 h 154"/>
                <a:gd name="T2" fmla="*/ 747 w 825"/>
                <a:gd name="T3" fmla="*/ 153 h 154"/>
                <a:gd name="T4" fmla="*/ 77 w 825"/>
                <a:gd name="T5" fmla="*/ 153 h 154"/>
                <a:gd name="T6" fmla="*/ 0 w 825"/>
                <a:gd name="T7" fmla="*/ 76 h 154"/>
                <a:gd name="T8" fmla="*/ 77 w 825"/>
                <a:gd name="T9" fmla="*/ 0 h 154"/>
                <a:gd name="T10" fmla="*/ 747 w 825"/>
                <a:gd name="T11" fmla="*/ 0 h 154"/>
                <a:gd name="T12" fmla="*/ 824 w 825"/>
                <a:gd name="T13" fmla="*/ 76 h 154"/>
                <a:gd name="T14" fmla="*/ 747 w 825"/>
                <a:gd name="T15" fmla="*/ 153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154">
                  <a:moveTo>
                    <a:pt x="747" y="153"/>
                  </a:moveTo>
                  <a:lnTo>
                    <a:pt x="747" y="153"/>
                  </a:lnTo>
                  <a:cubicBezTo>
                    <a:pt x="77" y="153"/>
                    <a:pt x="77" y="153"/>
                    <a:pt x="77" y="153"/>
                  </a:cubicBezTo>
                  <a:cubicBezTo>
                    <a:pt x="36" y="153"/>
                    <a:pt x="0" y="117"/>
                    <a:pt x="0" y="76"/>
                  </a:cubicBezTo>
                  <a:cubicBezTo>
                    <a:pt x="0" y="35"/>
                    <a:pt x="36" y="0"/>
                    <a:pt x="77" y="0"/>
                  </a:cubicBezTo>
                  <a:cubicBezTo>
                    <a:pt x="747" y="0"/>
                    <a:pt x="747" y="0"/>
                    <a:pt x="747" y="0"/>
                  </a:cubicBezTo>
                  <a:cubicBezTo>
                    <a:pt x="788" y="0"/>
                    <a:pt x="824" y="35"/>
                    <a:pt x="824" y="76"/>
                  </a:cubicBezTo>
                  <a:cubicBezTo>
                    <a:pt x="824" y="117"/>
                    <a:pt x="788" y="153"/>
                    <a:pt x="747" y="153"/>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7" name="Freeform 125">
              <a:extLst>
                <a:ext uri="{FF2B5EF4-FFF2-40B4-BE49-F238E27FC236}">
                  <a16:creationId xmlns:a16="http://schemas.microsoft.com/office/drawing/2014/main" id="{05E9FC68-B58E-444D-8A4F-669A35332AB7}"/>
                </a:ext>
              </a:extLst>
            </p:cNvPr>
            <p:cNvSpPr>
              <a:spLocks noChangeArrowheads="1"/>
            </p:cNvSpPr>
            <p:nvPr/>
          </p:nvSpPr>
          <p:spPr bwMode="auto">
            <a:xfrm>
              <a:off x="12038826" y="8201610"/>
              <a:ext cx="290268" cy="73079"/>
            </a:xfrm>
            <a:custGeom>
              <a:avLst/>
              <a:gdLst>
                <a:gd name="T0" fmla="*/ 552 w 630"/>
                <a:gd name="T1" fmla="*/ 159 h 160"/>
                <a:gd name="T2" fmla="*/ 552 w 630"/>
                <a:gd name="T3" fmla="*/ 159 h 160"/>
                <a:gd name="T4" fmla="*/ 82 w 630"/>
                <a:gd name="T5" fmla="*/ 159 h 160"/>
                <a:gd name="T6" fmla="*/ 0 w 630"/>
                <a:gd name="T7" fmla="*/ 82 h 160"/>
                <a:gd name="T8" fmla="*/ 82 w 630"/>
                <a:gd name="T9" fmla="*/ 0 h 160"/>
                <a:gd name="T10" fmla="*/ 552 w 630"/>
                <a:gd name="T11" fmla="*/ 0 h 160"/>
                <a:gd name="T12" fmla="*/ 629 w 630"/>
                <a:gd name="T13" fmla="*/ 82 h 160"/>
                <a:gd name="T14" fmla="*/ 552 w 630"/>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160">
                  <a:moveTo>
                    <a:pt x="552" y="159"/>
                  </a:moveTo>
                  <a:lnTo>
                    <a:pt x="552" y="159"/>
                  </a:lnTo>
                  <a:cubicBezTo>
                    <a:pt x="82" y="159"/>
                    <a:pt x="82" y="159"/>
                    <a:pt x="82" y="159"/>
                  </a:cubicBezTo>
                  <a:cubicBezTo>
                    <a:pt x="35" y="159"/>
                    <a:pt x="0" y="123"/>
                    <a:pt x="0" y="82"/>
                  </a:cubicBezTo>
                  <a:cubicBezTo>
                    <a:pt x="0" y="35"/>
                    <a:pt x="35" y="0"/>
                    <a:pt x="82" y="0"/>
                  </a:cubicBezTo>
                  <a:cubicBezTo>
                    <a:pt x="552" y="0"/>
                    <a:pt x="552" y="0"/>
                    <a:pt x="552" y="0"/>
                  </a:cubicBezTo>
                  <a:cubicBezTo>
                    <a:pt x="593" y="0"/>
                    <a:pt x="629" y="35"/>
                    <a:pt x="629" y="82"/>
                  </a:cubicBezTo>
                  <a:cubicBezTo>
                    <a:pt x="629" y="123"/>
                    <a:pt x="593" y="159"/>
                    <a:pt x="552" y="159"/>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grpSp>
      <p:sp>
        <p:nvSpPr>
          <p:cNvPr id="298" name="Freeform 130">
            <a:extLst>
              <a:ext uri="{FF2B5EF4-FFF2-40B4-BE49-F238E27FC236}">
                <a16:creationId xmlns:a16="http://schemas.microsoft.com/office/drawing/2014/main" id="{1939F811-8AB2-4594-8620-CFB757EBB278}"/>
              </a:ext>
            </a:extLst>
          </p:cNvPr>
          <p:cNvSpPr>
            <a:spLocks noChangeArrowheads="1"/>
          </p:cNvSpPr>
          <p:nvPr/>
        </p:nvSpPr>
        <p:spPr bwMode="auto">
          <a:xfrm>
            <a:off x="2270286" y="3780860"/>
            <a:ext cx="106696" cy="108071"/>
          </a:xfrm>
          <a:custGeom>
            <a:avLst/>
            <a:gdLst>
              <a:gd name="T0" fmla="*/ 689 w 690"/>
              <a:gd name="T1" fmla="*/ 347 h 696"/>
              <a:gd name="T2" fmla="*/ 689 w 690"/>
              <a:gd name="T3" fmla="*/ 347 h 696"/>
              <a:gd name="T4" fmla="*/ 348 w 690"/>
              <a:gd name="T5" fmla="*/ 0 h 696"/>
              <a:gd name="T6" fmla="*/ 0 w 690"/>
              <a:gd name="T7" fmla="*/ 347 h 696"/>
              <a:gd name="T8" fmla="*/ 348 w 690"/>
              <a:gd name="T9" fmla="*/ 695 h 696"/>
              <a:gd name="T10" fmla="*/ 689 w 690"/>
              <a:gd name="T11" fmla="*/ 347 h 696"/>
            </a:gdLst>
            <a:ahLst/>
            <a:cxnLst>
              <a:cxn ang="0">
                <a:pos x="T0" y="T1"/>
              </a:cxn>
              <a:cxn ang="0">
                <a:pos x="T2" y="T3"/>
              </a:cxn>
              <a:cxn ang="0">
                <a:pos x="T4" y="T5"/>
              </a:cxn>
              <a:cxn ang="0">
                <a:pos x="T6" y="T7"/>
              </a:cxn>
              <a:cxn ang="0">
                <a:pos x="T8" y="T9"/>
              </a:cxn>
              <a:cxn ang="0">
                <a:pos x="T10" y="T11"/>
              </a:cxn>
            </a:cxnLst>
            <a:rect l="0" t="0" r="r" b="b"/>
            <a:pathLst>
              <a:path w="690" h="696">
                <a:moveTo>
                  <a:pt x="689" y="347"/>
                </a:moveTo>
                <a:lnTo>
                  <a:pt x="689" y="347"/>
                </a:lnTo>
                <a:cubicBezTo>
                  <a:pt x="689" y="153"/>
                  <a:pt x="536" y="0"/>
                  <a:pt x="348" y="0"/>
                </a:cubicBezTo>
                <a:cubicBezTo>
                  <a:pt x="153" y="0"/>
                  <a:pt x="0" y="153"/>
                  <a:pt x="0" y="347"/>
                </a:cubicBezTo>
                <a:cubicBezTo>
                  <a:pt x="0" y="536"/>
                  <a:pt x="153" y="695"/>
                  <a:pt x="348" y="695"/>
                </a:cubicBezTo>
                <a:cubicBezTo>
                  <a:pt x="536" y="695"/>
                  <a:pt x="689" y="536"/>
                  <a:pt x="689" y="347"/>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9" name="Freeform 131">
            <a:extLst>
              <a:ext uri="{FF2B5EF4-FFF2-40B4-BE49-F238E27FC236}">
                <a16:creationId xmlns:a16="http://schemas.microsoft.com/office/drawing/2014/main" id="{753029D2-44E4-469A-B285-529B5CD22575}"/>
              </a:ext>
            </a:extLst>
          </p:cNvPr>
          <p:cNvSpPr>
            <a:spLocks noChangeArrowheads="1"/>
          </p:cNvSpPr>
          <p:nvPr/>
        </p:nvSpPr>
        <p:spPr bwMode="auto">
          <a:xfrm>
            <a:off x="2172482" y="3009998"/>
            <a:ext cx="83442" cy="82079"/>
          </a:xfrm>
          <a:custGeom>
            <a:avLst/>
            <a:gdLst>
              <a:gd name="T0" fmla="*/ 536 w 537"/>
              <a:gd name="T1" fmla="*/ 265 h 530"/>
              <a:gd name="T2" fmla="*/ 536 w 537"/>
              <a:gd name="T3" fmla="*/ 265 h 530"/>
              <a:gd name="T4" fmla="*/ 271 w 537"/>
              <a:gd name="T5" fmla="*/ 0 h 530"/>
              <a:gd name="T6" fmla="*/ 0 w 537"/>
              <a:gd name="T7" fmla="*/ 265 h 530"/>
              <a:gd name="T8" fmla="*/ 271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8" y="0"/>
                  <a:pt x="271" y="0"/>
                </a:cubicBezTo>
                <a:cubicBezTo>
                  <a:pt x="124" y="0"/>
                  <a:pt x="0" y="118"/>
                  <a:pt x="0" y="265"/>
                </a:cubicBezTo>
                <a:cubicBezTo>
                  <a:pt x="0" y="412"/>
                  <a:pt x="124" y="529"/>
                  <a:pt x="271" y="529"/>
                </a:cubicBezTo>
                <a:cubicBezTo>
                  <a:pt x="418" y="529"/>
                  <a:pt x="536" y="412"/>
                  <a:pt x="536" y="265"/>
                </a:cubicBezTo>
              </a:path>
            </a:pathLst>
          </a:custGeom>
          <a:solidFill>
            <a:srgbClr val="4FBE9A"/>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0" name="Freeform 132">
            <a:extLst>
              <a:ext uri="{FF2B5EF4-FFF2-40B4-BE49-F238E27FC236}">
                <a16:creationId xmlns:a16="http://schemas.microsoft.com/office/drawing/2014/main" id="{A62BE6D2-6087-44D7-A238-90AE6794BB63}"/>
              </a:ext>
            </a:extLst>
          </p:cNvPr>
          <p:cNvSpPr>
            <a:spLocks noChangeArrowheads="1"/>
          </p:cNvSpPr>
          <p:nvPr/>
        </p:nvSpPr>
        <p:spPr bwMode="auto">
          <a:xfrm>
            <a:off x="2517876" y="1527781"/>
            <a:ext cx="359758" cy="359781"/>
          </a:xfrm>
          <a:custGeom>
            <a:avLst/>
            <a:gdLst>
              <a:gd name="T0" fmla="*/ 2319 w 2320"/>
              <a:gd name="T1" fmla="*/ 1160 h 2321"/>
              <a:gd name="T2" fmla="*/ 2319 w 2320"/>
              <a:gd name="T3" fmla="*/ 1160 h 2321"/>
              <a:gd name="T4" fmla="*/ 1160 w 2320"/>
              <a:gd name="T5" fmla="*/ 0 h 2321"/>
              <a:gd name="T6" fmla="*/ 0 w 2320"/>
              <a:gd name="T7" fmla="*/ 1160 h 2321"/>
              <a:gd name="T8" fmla="*/ 1160 w 2320"/>
              <a:gd name="T9" fmla="*/ 2320 h 2321"/>
              <a:gd name="T10" fmla="*/ 2319 w 2320"/>
              <a:gd name="T11" fmla="*/ 1160 h 2321"/>
            </a:gdLst>
            <a:ahLst/>
            <a:cxnLst>
              <a:cxn ang="0">
                <a:pos x="T0" y="T1"/>
              </a:cxn>
              <a:cxn ang="0">
                <a:pos x="T2" y="T3"/>
              </a:cxn>
              <a:cxn ang="0">
                <a:pos x="T4" y="T5"/>
              </a:cxn>
              <a:cxn ang="0">
                <a:pos x="T6" y="T7"/>
              </a:cxn>
              <a:cxn ang="0">
                <a:pos x="T8" y="T9"/>
              </a:cxn>
              <a:cxn ang="0">
                <a:pos x="T10" y="T11"/>
              </a:cxn>
            </a:cxnLst>
            <a:rect l="0" t="0" r="r" b="b"/>
            <a:pathLst>
              <a:path w="2320" h="2321">
                <a:moveTo>
                  <a:pt x="2319" y="1160"/>
                </a:moveTo>
                <a:lnTo>
                  <a:pt x="2319" y="1160"/>
                </a:lnTo>
                <a:cubicBezTo>
                  <a:pt x="2319" y="518"/>
                  <a:pt x="1801" y="0"/>
                  <a:pt x="1160" y="0"/>
                </a:cubicBezTo>
                <a:cubicBezTo>
                  <a:pt x="524" y="0"/>
                  <a:pt x="0" y="518"/>
                  <a:pt x="0" y="1160"/>
                </a:cubicBezTo>
                <a:cubicBezTo>
                  <a:pt x="0" y="1802"/>
                  <a:pt x="524" y="2320"/>
                  <a:pt x="1160" y="2320"/>
                </a:cubicBezTo>
                <a:cubicBezTo>
                  <a:pt x="1801" y="2320"/>
                  <a:pt x="2319" y="1802"/>
                  <a:pt x="2319" y="1160"/>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1" name="Freeform 133">
            <a:extLst>
              <a:ext uri="{FF2B5EF4-FFF2-40B4-BE49-F238E27FC236}">
                <a16:creationId xmlns:a16="http://schemas.microsoft.com/office/drawing/2014/main" id="{1FCD1C5C-EFBA-4C14-A747-9B68870788D6}"/>
              </a:ext>
            </a:extLst>
          </p:cNvPr>
          <p:cNvSpPr>
            <a:spLocks noChangeArrowheads="1"/>
          </p:cNvSpPr>
          <p:nvPr/>
        </p:nvSpPr>
        <p:spPr bwMode="auto">
          <a:xfrm>
            <a:off x="1498106" y="2105756"/>
            <a:ext cx="261953" cy="263338"/>
          </a:xfrm>
          <a:custGeom>
            <a:avLst/>
            <a:gdLst>
              <a:gd name="T0" fmla="*/ 1690 w 1691"/>
              <a:gd name="T1" fmla="*/ 848 h 1697"/>
              <a:gd name="T2" fmla="*/ 1690 w 1691"/>
              <a:gd name="T3" fmla="*/ 848 h 1697"/>
              <a:gd name="T4" fmla="*/ 842 w 1691"/>
              <a:gd name="T5" fmla="*/ 0 h 1697"/>
              <a:gd name="T6" fmla="*/ 0 w 1691"/>
              <a:gd name="T7" fmla="*/ 848 h 1697"/>
              <a:gd name="T8" fmla="*/ 842 w 1691"/>
              <a:gd name="T9" fmla="*/ 1696 h 1697"/>
              <a:gd name="T10" fmla="*/ 1690 w 1691"/>
              <a:gd name="T11" fmla="*/ 848 h 1697"/>
            </a:gdLst>
            <a:ahLst/>
            <a:cxnLst>
              <a:cxn ang="0">
                <a:pos x="T0" y="T1"/>
              </a:cxn>
              <a:cxn ang="0">
                <a:pos x="T2" y="T3"/>
              </a:cxn>
              <a:cxn ang="0">
                <a:pos x="T4" y="T5"/>
              </a:cxn>
              <a:cxn ang="0">
                <a:pos x="T6" y="T7"/>
              </a:cxn>
              <a:cxn ang="0">
                <a:pos x="T8" y="T9"/>
              </a:cxn>
              <a:cxn ang="0">
                <a:pos x="T10" y="T11"/>
              </a:cxn>
            </a:cxnLst>
            <a:rect l="0" t="0" r="r" b="b"/>
            <a:pathLst>
              <a:path w="1691" h="1697">
                <a:moveTo>
                  <a:pt x="1690" y="848"/>
                </a:moveTo>
                <a:lnTo>
                  <a:pt x="1690" y="848"/>
                </a:lnTo>
                <a:cubicBezTo>
                  <a:pt x="1690" y="383"/>
                  <a:pt x="1313" y="0"/>
                  <a:pt x="842" y="0"/>
                </a:cubicBezTo>
                <a:cubicBezTo>
                  <a:pt x="377" y="0"/>
                  <a:pt x="0" y="383"/>
                  <a:pt x="0" y="848"/>
                </a:cubicBezTo>
                <a:cubicBezTo>
                  <a:pt x="0" y="1319"/>
                  <a:pt x="377" y="1696"/>
                  <a:pt x="842" y="1696"/>
                </a:cubicBezTo>
                <a:cubicBezTo>
                  <a:pt x="1313" y="1696"/>
                  <a:pt x="1690" y="1319"/>
                  <a:pt x="1690" y="848"/>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2" name="Freeform 134">
            <a:extLst>
              <a:ext uri="{FF2B5EF4-FFF2-40B4-BE49-F238E27FC236}">
                <a16:creationId xmlns:a16="http://schemas.microsoft.com/office/drawing/2014/main" id="{92B205DB-9B14-4562-8EEA-7763AE08C639}"/>
              </a:ext>
            </a:extLst>
          </p:cNvPr>
          <p:cNvSpPr>
            <a:spLocks noChangeArrowheads="1"/>
          </p:cNvSpPr>
          <p:nvPr/>
        </p:nvSpPr>
        <p:spPr bwMode="auto">
          <a:xfrm>
            <a:off x="2597214" y="2087972"/>
            <a:ext cx="201765" cy="201779"/>
          </a:xfrm>
          <a:custGeom>
            <a:avLst/>
            <a:gdLst>
              <a:gd name="T0" fmla="*/ 1300 w 1301"/>
              <a:gd name="T1" fmla="*/ 654 h 1303"/>
              <a:gd name="T2" fmla="*/ 1300 w 1301"/>
              <a:gd name="T3" fmla="*/ 654 h 1303"/>
              <a:gd name="T4" fmla="*/ 648 w 1301"/>
              <a:gd name="T5" fmla="*/ 0 h 1303"/>
              <a:gd name="T6" fmla="*/ 0 w 1301"/>
              <a:gd name="T7" fmla="*/ 654 h 1303"/>
              <a:gd name="T8" fmla="*/ 648 w 1301"/>
              <a:gd name="T9" fmla="*/ 1302 h 1303"/>
              <a:gd name="T10" fmla="*/ 1300 w 1301"/>
              <a:gd name="T11" fmla="*/ 654 h 1303"/>
            </a:gdLst>
            <a:ahLst/>
            <a:cxnLst>
              <a:cxn ang="0">
                <a:pos x="T0" y="T1"/>
              </a:cxn>
              <a:cxn ang="0">
                <a:pos x="T2" y="T3"/>
              </a:cxn>
              <a:cxn ang="0">
                <a:pos x="T4" y="T5"/>
              </a:cxn>
              <a:cxn ang="0">
                <a:pos x="T6" y="T7"/>
              </a:cxn>
              <a:cxn ang="0">
                <a:pos x="T8" y="T9"/>
              </a:cxn>
              <a:cxn ang="0">
                <a:pos x="T10" y="T11"/>
              </a:cxn>
            </a:cxnLst>
            <a:rect l="0" t="0" r="r" b="b"/>
            <a:pathLst>
              <a:path w="1301" h="1303">
                <a:moveTo>
                  <a:pt x="1300" y="654"/>
                </a:moveTo>
                <a:lnTo>
                  <a:pt x="1300" y="654"/>
                </a:lnTo>
                <a:cubicBezTo>
                  <a:pt x="1300" y="295"/>
                  <a:pt x="1006" y="0"/>
                  <a:pt x="648" y="0"/>
                </a:cubicBezTo>
                <a:cubicBezTo>
                  <a:pt x="289" y="0"/>
                  <a:pt x="0" y="295"/>
                  <a:pt x="0" y="654"/>
                </a:cubicBezTo>
                <a:cubicBezTo>
                  <a:pt x="0" y="1013"/>
                  <a:pt x="289" y="1302"/>
                  <a:pt x="648" y="1302"/>
                </a:cubicBezTo>
                <a:cubicBezTo>
                  <a:pt x="1006" y="1302"/>
                  <a:pt x="1300" y="1013"/>
                  <a:pt x="1300" y="654"/>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3" name="Freeform 135">
            <a:extLst>
              <a:ext uri="{FF2B5EF4-FFF2-40B4-BE49-F238E27FC236}">
                <a16:creationId xmlns:a16="http://schemas.microsoft.com/office/drawing/2014/main" id="{C35727B0-4827-44BE-8F18-0BAA860225AB}"/>
              </a:ext>
            </a:extLst>
          </p:cNvPr>
          <p:cNvSpPr>
            <a:spLocks noChangeArrowheads="1"/>
          </p:cNvSpPr>
          <p:nvPr/>
        </p:nvSpPr>
        <p:spPr bwMode="auto">
          <a:xfrm>
            <a:off x="1773738" y="3319163"/>
            <a:ext cx="344711" cy="344050"/>
          </a:xfrm>
          <a:custGeom>
            <a:avLst/>
            <a:gdLst>
              <a:gd name="T0" fmla="*/ 2220 w 2221"/>
              <a:gd name="T1" fmla="*/ 1112 h 2220"/>
              <a:gd name="T2" fmla="*/ 2220 w 2221"/>
              <a:gd name="T3" fmla="*/ 1112 h 2220"/>
              <a:gd name="T4" fmla="*/ 1107 w 2221"/>
              <a:gd name="T5" fmla="*/ 0 h 2220"/>
              <a:gd name="T6" fmla="*/ 0 w 2221"/>
              <a:gd name="T7" fmla="*/ 1112 h 2220"/>
              <a:gd name="T8" fmla="*/ 1107 w 2221"/>
              <a:gd name="T9" fmla="*/ 2219 h 2220"/>
              <a:gd name="T10" fmla="*/ 2220 w 2221"/>
              <a:gd name="T11" fmla="*/ 1112 h 2220"/>
            </a:gdLst>
            <a:ahLst/>
            <a:cxnLst>
              <a:cxn ang="0">
                <a:pos x="T0" y="T1"/>
              </a:cxn>
              <a:cxn ang="0">
                <a:pos x="T2" y="T3"/>
              </a:cxn>
              <a:cxn ang="0">
                <a:pos x="T4" y="T5"/>
              </a:cxn>
              <a:cxn ang="0">
                <a:pos x="T6" y="T7"/>
              </a:cxn>
              <a:cxn ang="0">
                <a:pos x="T8" y="T9"/>
              </a:cxn>
              <a:cxn ang="0">
                <a:pos x="T10" y="T11"/>
              </a:cxn>
            </a:cxnLst>
            <a:rect l="0" t="0" r="r" b="b"/>
            <a:pathLst>
              <a:path w="2221" h="2220">
                <a:moveTo>
                  <a:pt x="2220" y="1112"/>
                </a:moveTo>
                <a:lnTo>
                  <a:pt x="2220" y="1112"/>
                </a:lnTo>
                <a:cubicBezTo>
                  <a:pt x="2220" y="500"/>
                  <a:pt x="1720" y="0"/>
                  <a:pt x="1107" y="0"/>
                </a:cubicBezTo>
                <a:cubicBezTo>
                  <a:pt x="495" y="0"/>
                  <a:pt x="0" y="500"/>
                  <a:pt x="0" y="1112"/>
                </a:cubicBezTo>
                <a:cubicBezTo>
                  <a:pt x="0" y="1725"/>
                  <a:pt x="495" y="2219"/>
                  <a:pt x="1107" y="2219"/>
                </a:cubicBezTo>
                <a:cubicBezTo>
                  <a:pt x="1720" y="2219"/>
                  <a:pt x="2220" y="1725"/>
                  <a:pt x="2220" y="1112"/>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4" name="Freeform 139">
            <a:extLst>
              <a:ext uri="{FF2B5EF4-FFF2-40B4-BE49-F238E27FC236}">
                <a16:creationId xmlns:a16="http://schemas.microsoft.com/office/drawing/2014/main" id="{6AEDDAA9-2768-4BAA-BD76-576D2100171E}"/>
              </a:ext>
            </a:extLst>
          </p:cNvPr>
          <p:cNvSpPr>
            <a:spLocks noChangeArrowheads="1"/>
          </p:cNvSpPr>
          <p:nvPr/>
        </p:nvSpPr>
        <p:spPr bwMode="auto">
          <a:xfrm>
            <a:off x="2459740" y="3415607"/>
            <a:ext cx="194926" cy="194938"/>
          </a:xfrm>
          <a:custGeom>
            <a:avLst/>
            <a:gdLst>
              <a:gd name="T0" fmla="*/ 1254 w 1255"/>
              <a:gd name="T1" fmla="*/ 624 h 1255"/>
              <a:gd name="T2" fmla="*/ 1254 w 1255"/>
              <a:gd name="T3" fmla="*/ 624 h 1255"/>
              <a:gd name="T4" fmla="*/ 630 w 1255"/>
              <a:gd name="T5" fmla="*/ 0 h 1255"/>
              <a:gd name="T6" fmla="*/ 0 w 1255"/>
              <a:gd name="T7" fmla="*/ 624 h 1255"/>
              <a:gd name="T8" fmla="*/ 630 w 1255"/>
              <a:gd name="T9" fmla="*/ 1254 h 1255"/>
              <a:gd name="T10" fmla="*/ 1254 w 1255"/>
              <a:gd name="T11" fmla="*/ 624 h 1255"/>
            </a:gdLst>
            <a:ahLst/>
            <a:cxnLst>
              <a:cxn ang="0">
                <a:pos x="T0" y="T1"/>
              </a:cxn>
              <a:cxn ang="0">
                <a:pos x="T2" y="T3"/>
              </a:cxn>
              <a:cxn ang="0">
                <a:pos x="T4" y="T5"/>
              </a:cxn>
              <a:cxn ang="0">
                <a:pos x="T6" y="T7"/>
              </a:cxn>
              <a:cxn ang="0">
                <a:pos x="T8" y="T9"/>
              </a:cxn>
              <a:cxn ang="0">
                <a:pos x="T10" y="T11"/>
              </a:cxn>
            </a:cxnLst>
            <a:rect l="0" t="0" r="r" b="b"/>
            <a:pathLst>
              <a:path w="1255" h="1255">
                <a:moveTo>
                  <a:pt x="1254" y="624"/>
                </a:moveTo>
                <a:lnTo>
                  <a:pt x="1254" y="624"/>
                </a:lnTo>
                <a:cubicBezTo>
                  <a:pt x="1254" y="276"/>
                  <a:pt x="972" y="0"/>
                  <a:pt x="630" y="0"/>
                </a:cubicBezTo>
                <a:cubicBezTo>
                  <a:pt x="283" y="0"/>
                  <a:pt x="0" y="276"/>
                  <a:pt x="0" y="624"/>
                </a:cubicBezTo>
                <a:cubicBezTo>
                  <a:pt x="0" y="971"/>
                  <a:pt x="283" y="1254"/>
                  <a:pt x="630" y="1254"/>
                </a:cubicBezTo>
                <a:cubicBezTo>
                  <a:pt x="972" y="1254"/>
                  <a:pt x="1254" y="971"/>
                  <a:pt x="1254" y="624"/>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5" name="Freeform 140">
            <a:extLst>
              <a:ext uri="{FF2B5EF4-FFF2-40B4-BE49-F238E27FC236}">
                <a16:creationId xmlns:a16="http://schemas.microsoft.com/office/drawing/2014/main" id="{64B373DB-F8D5-4BAB-A448-7B3DE9DC691C}"/>
              </a:ext>
            </a:extLst>
          </p:cNvPr>
          <p:cNvSpPr>
            <a:spLocks noChangeArrowheads="1"/>
          </p:cNvSpPr>
          <p:nvPr/>
        </p:nvSpPr>
        <p:spPr bwMode="auto">
          <a:xfrm>
            <a:off x="1723125" y="2949123"/>
            <a:ext cx="214761" cy="214774"/>
          </a:xfrm>
          <a:custGeom>
            <a:avLst/>
            <a:gdLst>
              <a:gd name="T0" fmla="*/ 1384 w 1385"/>
              <a:gd name="T1" fmla="*/ 695 h 1383"/>
              <a:gd name="T2" fmla="*/ 1384 w 1385"/>
              <a:gd name="T3" fmla="*/ 695 h 1383"/>
              <a:gd name="T4" fmla="*/ 689 w 1385"/>
              <a:gd name="T5" fmla="*/ 0 h 1383"/>
              <a:gd name="T6" fmla="*/ 0 w 1385"/>
              <a:gd name="T7" fmla="*/ 695 h 1383"/>
              <a:gd name="T8" fmla="*/ 689 w 1385"/>
              <a:gd name="T9" fmla="*/ 1382 h 1383"/>
              <a:gd name="T10" fmla="*/ 1384 w 1385"/>
              <a:gd name="T11" fmla="*/ 695 h 1383"/>
            </a:gdLst>
            <a:ahLst/>
            <a:cxnLst>
              <a:cxn ang="0">
                <a:pos x="T0" y="T1"/>
              </a:cxn>
              <a:cxn ang="0">
                <a:pos x="T2" y="T3"/>
              </a:cxn>
              <a:cxn ang="0">
                <a:pos x="T4" y="T5"/>
              </a:cxn>
              <a:cxn ang="0">
                <a:pos x="T6" y="T7"/>
              </a:cxn>
              <a:cxn ang="0">
                <a:pos x="T8" y="T9"/>
              </a:cxn>
              <a:cxn ang="0">
                <a:pos x="T10" y="T11"/>
              </a:cxn>
            </a:cxnLst>
            <a:rect l="0" t="0" r="r" b="b"/>
            <a:pathLst>
              <a:path w="1385" h="1383">
                <a:moveTo>
                  <a:pt x="1384" y="695"/>
                </a:moveTo>
                <a:lnTo>
                  <a:pt x="1384" y="695"/>
                </a:lnTo>
                <a:cubicBezTo>
                  <a:pt x="1384" y="312"/>
                  <a:pt x="1072" y="0"/>
                  <a:pt x="689" y="0"/>
                </a:cubicBezTo>
                <a:cubicBezTo>
                  <a:pt x="307" y="0"/>
                  <a:pt x="0" y="312"/>
                  <a:pt x="0" y="695"/>
                </a:cubicBezTo>
                <a:cubicBezTo>
                  <a:pt x="0" y="1076"/>
                  <a:pt x="307" y="1382"/>
                  <a:pt x="689" y="1382"/>
                </a:cubicBezTo>
                <a:cubicBezTo>
                  <a:pt x="1072" y="1382"/>
                  <a:pt x="1384" y="1076"/>
                  <a:pt x="1384" y="695"/>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6" name="Freeform 141">
            <a:extLst>
              <a:ext uri="{FF2B5EF4-FFF2-40B4-BE49-F238E27FC236}">
                <a16:creationId xmlns:a16="http://schemas.microsoft.com/office/drawing/2014/main" id="{6932ED24-DE2A-43EF-BA95-F5EDAD38353F}"/>
              </a:ext>
            </a:extLst>
          </p:cNvPr>
          <p:cNvSpPr>
            <a:spLocks noChangeArrowheads="1"/>
          </p:cNvSpPr>
          <p:nvPr/>
        </p:nvSpPr>
        <p:spPr bwMode="auto">
          <a:xfrm>
            <a:off x="1774422" y="2993582"/>
            <a:ext cx="111484" cy="125171"/>
          </a:xfrm>
          <a:custGeom>
            <a:avLst/>
            <a:gdLst>
              <a:gd name="T0" fmla="*/ 712 w 719"/>
              <a:gd name="T1" fmla="*/ 547 h 807"/>
              <a:gd name="T2" fmla="*/ 712 w 719"/>
              <a:gd name="T3" fmla="*/ 547 h 807"/>
              <a:gd name="T4" fmla="*/ 712 w 719"/>
              <a:gd name="T5" fmla="*/ 547 h 807"/>
              <a:gd name="T6" fmla="*/ 712 w 719"/>
              <a:gd name="T7" fmla="*/ 165 h 807"/>
              <a:gd name="T8" fmla="*/ 712 w 719"/>
              <a:gd name="T9" fmla="*/ 30 h 807"/>
              <a:gd name="T10" fmla="*/ 701 w 719"/>
              <a:gd name="T11" fmla="*/ 6 h 807"/>
              <a:gd name="T12" fmla="*/ 677 w 719"/>
              <a:gd name="T13" fmla="*/ 0 h 807"/>
              <a:gd name="T14" fmla="*/ 236 w 719"/>
              <a:gd name="T15" fmla="*/ 106 h 807"/>
              <a:gd name="T16" fmla="*/ 212 w 719"/>
              <a:gd name="T17" fmla="*/ 136 h 807"/>
              <a:gd name="T18" fmla="*/ 212 w 719"/>
              <a:gd name="T19" fmla="*/ 271 h 807"/>
              <a:gd name="T20" fmla="*/ 212 w 719"/>
              <a:gd name="T21" fmla="*/ 594 h 807"/>
              <a:gd name="T22" fmla="*/ 194 w 719"/>
              <a:gd name="T23" fmla="*/ 588 h 807"/>
              <a:gd name="T24" fmla="*/ 118 w 719"/>
              <a:gd name="T25" fmla="*/ 612 h 807"/>
              <a:gd name="T26" fmla="*/ 12 w 719"/>
              <a:gd name="T27" fmla="*/ 753 h 807"/>
              <a:gd name="T28" fmla="*/ 88 w 719"/>
              <a:gd name="T29" fmla="*/ 806 h 807"/>
              <a:gd name="T30" fmla="*/ 165 w 719"/>
              <a:gd name="T31" fmla="*/ 788 h 807"/>
              <a:gd name="T32" fmla="*/ 271 w 719"/>
              <a:gd name="T33" fmla="*/ 653 h 807"/>
              <a:gd name="T34" fmla="*/ 271 w 719"/>
              <a:gd name="T35" fmla="*/ 653 h 807"/>
              <a:gd name="T36" fmla="*/ 271 w 719"/>
              <a:gd name="T37" fmla="*/ 295 h 807"/>
              <a:gd name="T38" fmla="*/ 654 w 719"/>
              <a:gd name="T39" fmla="*/ 206 h 807"/>
              <a:gd name="T40" fmla="*/ 654 w 719"/>
              <a:gd name="T41" fmla="*/ 488 h 807"/>
              <a:gd name="T42" fmla="*/ 630 w 719"/>
              <a:gd name="T43" fmla="*/ 482 h 807"/>
              <a:gd name="T44" fmla="*/ 553 w 719"/>
              <a:gd name="T45" fmla="*/ 506 h 807"/>
              <a:gd name="T46" fmla="*/ 448 w 719"/>
              <a:gd name="T47" fmla="*/ 647 h 807"/>
              <a:gd name="T48" fmla="*/ 530 w 719"/>
              <a:gd name="T49" fmla="*/ 700 h 807"/>
              <a:gd name="T50" fmla="*/ 606 w 719"/>
              <a:gd name="T51" fmla="*/ 682 h 807"/>
              <a:gd name="T52" fmla="*/ 712 w 719"/>
              <a:gd name="T53" fmla="*/ 54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807">
                <a:moveTo>
                  <a:pt x="712" y="547"/>
                </a:moveTo>
                <a:lnTo>
                  <a:pt x="712" y="547"/>
                </a:lnTo>
                <a:lnTo>
                  <a:pt x="712" y="547"/>
                </a:lnTo>
                <a:cubicBezTo>
                  <a:pt x="712" y="165"/>
                  <a:pt x="712" y="165"/>
                  <a:pt x="712" y="165"/>
                </a:cubicBezTo>
                <a:cubicBezTo>
                  <a:pt x="712" y="30"/>
                  <a:pt x="712" y="30"/>
                  <a:pt x="712" y="30"/>
                </a:cubicBezTo>
                <a:cubicBezTo>
                  <a:pt x="712" y="18"/>
                  <a:pt x="707" y="12"/>
                  <a:pt x="701" y="6"/>
                </a:cubicBezTo>
                <a:cubicBezTo>
                  <a:pt x="695" y="0"/>
                  <a:pt x="683" y="0"/>
                  <a:pt x="677" y="0"/>
                </a:cubicBezTo>
                <a:cubicBezTo>
                  <a:pt x="236" y="106"/>
                  <a:pt x="236" y="106"/>
                  <a:pt x="236" y="106"/>
                </a:cubicBezTo>
                <a:cubicBezTo>
                  <a:pt x="224" y="112"/>
                  <a:pt x="212" y="124"/>
                  <a:pt x="212" y="136"/>
                </a:cubicBezTo>
                <a:cubicBezTo>
                  <a:pt x="212" y="271"/>
                  <a:pt x="212" y="271"/>
                  <a:pt x="212" y="271"/>
                </a:cubicBezTo>
                <a:cubicBezTo>
                  <a:pt x="212" y="594"/>
                  <a:pt x="212" y="594"/>
                  <a:pt x="212" y="594"/>
                </a:cubicBezTo>
                <a:cubicBezTo>
                  <a:pt x="206" y="594"/>
                  <a:pt x="200" y="588"/>
                  <a:pt x="194" y="588"/>
                </a:cubicBezTo>
                <a:cubicBezTo>
                  <a:pt x="171" y="588"/>
                  <a:pt x="141" y="600"/>
                  <a:pt x="118" y="612"/>
                </a:cubicBezTo>
                <a:cubicBezTo>
                  <a:pt x="59" y="635"/>
                  <a:pt x="0" y="700"/>
                  <a:pt x="12" y="753"/>
                </a:cubicBezTo>
                <a:cubicBezTo>
                  <a:pt x="18" y="788"/>
                  <a:pt x="47" y="806"/>
                  <a:pt x="88" y="806"/>
                </a:cubicBezTo>
                <a:cubicBezTo>
                  <a:pt x="112" y="806"/>
                  <a:pt x="141" y="800"/>
                  <a:pt x="165" y="788"/>
                </a:cubicBezTo>
                <a:cubicBezTo>
                  <a:pt x="224" y="765"/>
                  <a:pt x="277" y="706"/>
                  <a:pt x="271" y="653"/>
                </a:cubicBezTo>
                <a:lnTo>
                  <a:pt x="271" y="653"/>
                </a:lnTo>
                <a:cubicBezTo>
                  <a:pt x="271" y="295"/>
                  <a:pt x="271" y="295"/>
                  <a:pt x="271" y="295"/>
                </a:cubicBezTo>
                <a:cubicBezTo>
                  <a:pt x="654" y="206"/>
                  <a:pt x="654" y="206"/>
                  <a:pt x="654" y="206"/>
                </a:cubicBezTo>
                <a:cubicBezTo>
                  <a:pt x="654" y="488"/>
                  <a:pt x="654" y="488"/>
                  <a:pt x="654" y="488"/>
                </a:cubicBezTo>
                <a:cubicBezTo>
                  <a:pt x="648" y="482"/>
                  <a:pt x="642" y="482"/>
                  <a:pt x="630" y="482"/>
                </a:cubicBezTo>
                <a:cubicBezTo>
                  <a:pt x="606" y="482"/>
                  <a:pt x="583" y="488"/>
                  <a:pt x="553" y="506"/>
                </a:cubicBezTo>
                <a:cubicBezTo>
                  <a:pt x="495" y="529"/>
                  <a:pt x="436" y="588"/>
                  <a:pt x="448" y="647"/>
                </a:cubicBezTo>
                <a:cubicBezTo>
                  <a:pt x="453" y="682"/>
                  <a:pt x="483" y="700"/>
                  <a:pt x="530" y="700"/>
                </a:cubicBezTo>
                <a:cubicBezTo>
                  <a:pt x="553" y="700"/>
                  <a:pt x="577" y="694"/>
                  <a:pt x="606" y="682"/>
                </a:cubicBezTo>
                <a:cubicBezTo>
                  <a:pt x="660" y="659"/>
                  <a:pt x="718" y="600"/>
                  <a:pt x="712" y="547"/>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7" name="Freeform 142">
            <a:extLst>
              <a:ext uri="{FF2B5EF4-FFF2-40B4-BE49-F238E27FC236}">
                <a16:creationId xmlns:a16="http://schemas.microsoft.com/office/drawing/2014/main" id="{100E241D-9B34-4B69-AA5C-EE375E39CC5D}"/>
              </a:ext>
            </a:extLst>
          </p:cNvPr>
          <p:cNvSpPr>
            <a:spLocks noChangeArrowheads="1"/>
          </p:cNvSpPr>
          <p:nvPr/>
        </p:nvSpPr>
        <p:spPr bwMode="auto">
          <a:xfrm>
            <a:off x="1861968" y="3415606"/>
            <a:ext cx="166200" cy="196991"/>
          </a:xfrm>
          <a:custGeom>
            <a:avLst/>
            <a:gdLst>
              <a:gd name="T0" fmla="*/ 1054 w 1073"/>
              <a:gd name="T1" fmla="*/ 1124 h 1272"/>
              <a:gd name="T2" fmla="*/ 1054 w 1073"/>
              <a:gd name="T3" fmla="*/ 1124 h 1272"/>
              <a:gd name="T4" fmla="*/ 736 w 1073"/>
              <a:gd name="T5" fmla="*/ 577 h 1272"/>
              <a:gd name="T6" fmla="*/ 736 w 1073"/>
              <a:gd name="T7" fmla="*/ 100 h 1272"/>
              <a:gd name="T8" fmla="*/ 778 w 1073"/>
              <a:gd name="T9" fmla="*/ 53 h 1272"/>
              <a:gd name="T10" fmla="*/ 725 w 1073"/>
              <a:gd name="T11" fmla="*/ 0 h 1272"/>
              <a:gd name="T12" fmla="*/ 354 w 1073"/>
              <a:gd name="T13" fmla="*/ 0 h 1272"/>
              <a:gd name="T14" fmla="*/ 301 w 1073"/>
              <a:gd name="T15" fmla="*/ 53 h 1272"/>
              <a:gd name="T16" fmla="*/ 336 w 1073"/>
              <a:gd name="T17" fmla="*/ 100 h 1272"/>
              <a:gd name="T18" fmla="*/ 336 w 1073"/>
              <a:gd name="T19" fmla="*/ 577 h 1272"/>
              <a:gd name="T20" fmla="*/ 18 w 1073"/>
              <a:gd name="T21" fmla="*/ 1124 h 1272"/>
              <a:gd name="T22" fmla="*/ 18 w 1073"/>
              <a:gd name="T23" fmla="*/ 1224 h 1272"/>
              <a:gd name="T24" fmla="*/ 106 w 1073"/>
              <a:gd name="T25" fmla="*/ 1271 h 1272"/>
              <a:gd name="T26" fmla="*/ 966 w 1073"/>
              <a:gd name="T27" fmla="*/ 1271 h 1272"/>
              <a:gd name="T28" fmla="*/ 1054 w 1073"/>
              <a:gd name="T29" fmla="*/ 1224 h 1272"/>
              <a:gd name="T30" fmla="*/ 1054 w 1073"/>
              <a:gd name="T31" fmla="*/ 1124 h 1272"/>
              <a:gd name="T32" fmla="*/ 324 w 1073"/>
              <a:gd name="T33" fmla="*/ 53 h 1272"/>
              <a:gd name="T34" fmla="*/ 324 w 1073"/>
              <a:gd name="T35" fmla="*/ 53 h 1272"/>
              <a:gd name="T36" fmla="*/ 354 w 1073"/>
              <a:gd name="T37" fmla="*/ 23 h 1272"/>
              <a:gd name="T38" fmla="*/ 725 w 1073"/>
              <a:gd name="T39" fmla="*/ 23 h 1272"/>
              <a:gd name="T40" fmla="*/ 754 w 1073"/>
              <a:gd name="T41" fmla="*/ 53 h 1272"/>
              <a:gd name="T42" fmla="*/ 725 w 1073"/>
              <a:gd name="T43" fmla="*/ 76 h 1272"/>
              <a:gd name="T44" fmla="*/ 354 w 1073"/>
              <a:gd name="T45" fmla="*/ 76 h 1272"/>
              <a:gd name="T46" fmla="*/ 324 w 1073"/>
              <a:gd name="T47" fmla="*/ 53 h 1272"/>
              <a:gd name="T48" fmla="*/ 1037 w 1073"/>
              <a:gd name="T49" fmla="*/ 1213 h 1272"/>
              <a:gd name="T50" fmla="*/ 1037 w 1073"/>
              <a:gd name="T51" fmla="*/ 1213 h 1272"/>
              <a:gd name="T52" fmla="*/ 966 w 1073"/>
              <a:gd name="T53" fmla="*/ 1248 h 1272"/>
              <a:gd name="T54" fmla="*/ 106 w 1073"/>
              <a:gd name="T55" fmla="*/ 1248 h 1272"/>
              <a:gd name="T56" fmla="*/ 41 w 1073"/>
              <a:gd name="T57" fmla="*/ 1213 h 1272"/>
              <a:gd name="T58" fmla="*/ 41 w 1073"/>
              <a:gd name="T59" fmla="*/ 1136 h 1272"/>
              <a:gd name="T60" fmla="*/ 359 w 1073"/>
              <a:gd name="T61" fmla="*/ 588 h 1272"/>
              <a:gd name="T62" fmla="*/ 359 w 1073"/>
              <a:gd name="T63" fmla="*/ 583 h 1272"/>
              <a:gd name="T64" fmla="*/ 359 w 1073"/>
              <a:gd name="T65" fmla="*/ 106 h 1272"/>
              <a:gd name="T66" fmla="*/ 713 w 1073"/>
              <a:gd name="T67" fmla="*/ 106 h 1272"/>
              <a:gd name="T68" fmla="*/ 713 w 1073"/>
              <a:gd name="T69" fmla="*/ 583 h 1272"/>
              <a:gd name="T70" fmla="*/ 1037 w 1073"/>
              <a:gd name="T71" fmla="*/ 1136 h 1272"/>
              <a:gd name="T72" fmla="*/ 1037 w 1073"/>
              <a:gd name="T73" fmla="*/ 121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272">
                <a:moveTo>
                  <a:pt x="1054" y="1124"/>
                </a:moveTo>
                <a:lnTo>
                  <a:pt x="1054" y="1124"/>
                </a:lnTo>
                <a:cubicBezTo>
                  <a:pt x="736" y="577"/>
                  <a:pt x="736" y="577"/>
                  <a:pt x="736" y="577"/>
                </a:cubicBezTo>
                <a:cubicBezTo>
                  <a:pt x="736" y="100"/>
                  <a:pt x="736" y="100"/>
                  <a:pt x="736" y="100"/>
                </a:cubicBezTo>
                <a:cubicBezTo>
                  <a:pt x="760" y="94"/>
                  <a:pt x="778" y="76"/>
                  <a:pt x="778" y="53"/>
                </a:cubicBezTo>
                <a:cubicBezTo>
                  <a:pt x="778" y="23"/>
                  <a:pt x="754" y="0"/>
                  <a:pt x="725" y="0"/>
                </a:cubicBezTo>
                <a:cubicBezTo>
                  <a:pt x="354" y="0"/>
                  <a:pt x="354" y="0"/>
                  <a:pt x="354" y="0"/>
                </a:cubicBezTo>
                <a:cubicBezTo>
                  <a:pt x="324" y="0"/>
                  <a:pt x="301" y="23"/>
                  <a:pt x="301" y="53"/>
                </a:cubicBezTo>
                <a:cubicBezTo>
                  <a:pt x="301" y="76"/>
                  <a:pt x="312" y="94"/>
                  <a:pt x="336" y="100"/>
                </a:cubicBezTo>
                <a:cubicBezTo>
                  <a:pt x="336" y="577"/>
                  <a:pt x="336" y="577"/>
                  <a:pt x="336" y="577"/>
                </a:cubicBezTo>
                <a:cubicBezTo>
                  <a:pt x="18" y="1124"/>
                  <a:pt x="18" y="1124"/>
                  <a:pt x="18" y="1124"/>
                </a:cubicBezTo>
                <a:cubicBezTo>
                  <a:pt x="0" y="1154"/>
                  <a:pt x="0" y="1195"/>
                  <a:pt x="18" y="1224"/>
                </a:cubicBezTo>
                <a:cubicBezTo>
                  <a:pt x="36" y="1254"/>
                  <a:pt x="71" y="1271"/>
                  <a:pt x="106" y="1271"/>
                </a:cubicBezTo>
                <a:cubicBezTo>
                  <a:pt x="966" y="1271"/>
                  <a:pt x="966" y="1271"/>
                  <a:pt x="966" y="1271"/>
                </a:cubicBezTo>
                <a:cubicBezTo>
                  <a:pt x="1001" y="1271"/>
                  <a:pt x="1037" y="1254"/>
                  <a:pt x="1054" y="1224"/>
                </a:cubicBezTo>
                <a:cubicBezTo>
                  <a:pt x="1072" y="1195"/>
                  <a:pt x="1072" y="1154"/>
                  <a:pt x="1054" y="1124"/>
                </a:cubicBezTo>
                <a:close/>
                <a:moveTo>
                  <a:pt x="324" y="53"/>
                </a:moveTo>
                <a:lnTo>
                  <a:pt x="324" y="53"/>
                </a:lnTo>
                <a:cubicBezTo>
                  <a:pt x="324" y="35"/>
                  <a:pt x="336" y="23"/>
                  <a:pt x="354" y="23"/>
                </a:cubicBezTo>
                <a:cubicBezTo>
                  <a:pt x="725" y="23"/>
                  <a:pt x="725" y="23"/>
                  <a:pt x="725" y="23"/>
                </a:cubicBezTo>
                <a:cubicBezTo>
                  <a:pt x="742" y="23"/>
                  <a:pt x="754" y="35"/>
                  <a:pt x="754" y="53"/>
                </a:cubicBezTo>
                <a:cubicBezTo>
                  <a:pt x="754" y="64"/>
                  <a:pt x="742" y="76"/>
                  <a:pt x="725" y="76"/>
                </a:cubicBezTo>
                <a:cubicBezTo>
                  <a:pt x="354" y="76"/>
                  <a:pt x="354" y="76"/>
                  <a:pt x="354" y="76"/>
                </a:cubicBezTo>
                <a:cubicBezTo>
                  <a:pt x="336" y="76"/>
                  <a:pt x="324" y="64"/>
                  <a:pt x="324" y="53"/>
                </a:cubicBezTo>
                <a:close/>
                <a:moveTo>
                  <a:pt x="1037" y="1213"/>
                </a:moveTo>
                <a:lnTo>
                  <a:pt x="1037" y="1213"/>
                </a:lnTo>
                <a:cubicBezTo>
                  <a:pt x="1019" y="1236"/>
                  <a:pt x="995" y="1248"/>
                  <a:pt x="966" y="1248"/>
                </a:cubicBezTo>
                <a:cubicBezTo>
                  <a:pt x="106" y="1248"/>
                  <a:pt x="106" y="1248"/>
                  <a:pt x="106" y="1248"/>
                </a:cubicBezTo>
                <a:cubicBezTo>
                  <a:pt x="77" y="1248"/>
                  <a:pt x="53" y="1236"/>
                  <a:pt x="41" y="1213"/>
                </a:cubicBezTo>
                <a:cubicBezTo>
                  <a:pt x="30" y="1189"/>
                  <a:pt x="30" y="1159"/>
                  <a:pt x="41" y="1136"/>
                </a:cubicBezTo>
                <a:cubicBezTo>
                  <a:pt x="359" y="588"/>
                  <a:pt x="359" y="588"/>
                  <a:pt x="359" y="588"/>
                </a:cubicBezTo>
                <a:cubicBezTo>
                  <a:pt x="359" y="583"/>
                  <a:pt x="359" y="583"/>
                  <a:pt x="359" y="583"/>
                </a:cubicBezTo>
                <a:cubicBezTo>
                  <a:pt x="359" y="106"/>
                  <a:pt x="359" y="106"/>
                  <a:pt x="359" y="106"/>
                </a:cubicBezTo>
                <a:cubicBezTo>
                  <a:pt x="713" y="106"/>
                  <a:pt x="713" y="106"/>
                  <a:pt x="713" y="106"/>
                </a:cubicBezTo>
                <a:cubicBezTo>
                  <a:pt x="713" y="583"/>
                  <a:pt x="713" y="583"/>
                  <a:pt x="713" y="583"/>
                </a:cubicBezTo>
                <a:cubicBezTo>
                  <a:pt x="1037" y="1136"/>
                  <a:pt x="1037" y="1136"/>
                  <a:pt x="1037" y="1136"/>
                </a:cubicBezTo>
                <a:cubicBezTo>
                  <a:pt x="1048" y="1159"/>
                  <a:pt x="1048" y="1189"/>
                  <a:pt x="1037" y="1213"/>
                </a:cubicBezTo>
                <a:close/>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8" name="Freeform 143">
            <a:extLst>
              <a:ext uri="{FF2B5EF4-FFF2-40B4-BE49-F238E27FC236}">
                <a16:creationId xmlns:a16="http://schemas.microsoft.com/office/drawing/2014/main" id="{C6671831-2023-4A29-B583-DDFAADE01EAF}"/>
              </a:ext>
            </a:extLst>
          </p:cNvPr>
          <p:cNvSpPr>
            <a:spLocks noChangeArrowheads="1"/>
          </p:cNvSpPr>
          <p:nvPr/>
        </p:nvSpPr>
        <p:spPr bwMode="auto">
          <a:xfrm>
            <a:off x="1919420" y="3369095"/>
            <a:ext cx="15047" cy="15048"/>
          </a:xfrm>
          <a:custGeom>
            <a:avLst/>
            <a:gdLst>
              <a:gd name="T0" fmla="*/ 47 w 96"/>
              <a:gd name="T1" fmla="*/ 94 h 95"/>
              <a:gd name="T2" fmla="*/ 47 w 96"/>
              <a:gd name="T3" fmla="*/ 94 h 95"/>
              <a:gd name="T4" fmla="*/ 95 w 96"/>
              <a:gd name="T5" fmla="*/ 47 h 95"/>
              <a:gd name="T6" fmla="*/ 47 w 96"/>
              <a:gd name="T7" fmla="*/ 0 h 95"/>
              <a:gd name="T8" fmla="*/ 0 w 96"/>
              <a:gd name="T9" fmla="*/ 47 h 95"/>
              <a:gd name="T10" fmla="*/ 47 w 96"/>
              <a:gd name="T11" fmla="*/ 94 h 95"/>
            </a:gdLst>
            <a:ahLst/>
            <a:cxnLst>
              <a:cxn ang="0">
                <a:pos x="T0" y="T1"/>
              </a:cxn>
              <a:cxn ang="0">
                <a:pos x="T2" y="T3"/>
              </a:cxn>
              <a:cxn ang="0">
                <a:pos x="T4" y="T5"/>
              </a:cxn>
              <a:cxn ang="0">
                <a:pos x="T6" y="T7"/>
              </a:cxn>
              <a:cxn ang="0">
                <a:pos x="T8" y="T9"/>
              </a:cxn>
              <a:cxn ang="0">
                <a:pos x="T10" y="T11"/>
              </a:cxn>
            </a:cxnLst>
            <a:rect l="0" t="0" r="r" b="b"/>
            <a:pathLst>
              <a:path w="96" h="95">
                <a:moveTo>
                  <a:pt x="47" y="94"/>
                </a:moveTo>
                <a:lnTo>
                  <a:pt x="47" y="94"/>
                </a:lnTo>
                <a:cubicBezTo>
                  <a:pt x="77" y="94"/>
                  <a:pt x="95" y="71"/>
                  <a:pt x="95" y="47"/>
                </a:cubicBezTo>
                <a:cubicBezTo>
                  <a:pt x="95" y="24"/>
                  <a:pt x="77" y="0"/>
                  <a:pt x="47" y="0"/>
                </a:cubicBezTo>
                <a:cubicBezTo>
                  <a:pt x="24" y="0"/>
                  <a:pt x="0" y="24"/>
                  <a:pt x="0" y="47"/>
                </a:cubicBezTo>
                <a:cubicBezTo>
                  <a:pt x="0" y="71"/>
                  <a:pt x="24" y="94"/>
                  <a:pt x="47" y="94"/>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9" name="Freeform 144">
            <a:extLst>
              <a:ext uri="{FF2B5EF4-FFF2-40B4-BE49-F238E27FC236}">
                <a16:creationId xmlns:a16="http://schemas.microsoft.com/office/drawing/2014/main" id="{FC878DE5-1D5F-45D8-9182-16E8F57E7289}"/>
              </a:ext>
            </a:extLst>
          </p:cNvPr>
          <p:cNvSpPr>
            <a:spLocks noChangeArrowheads="1"/>
          </p:cNvSpPr>
          <p:nvPr/>
        </p:nvSpPr>
        <p:spPr bwMode="auto">
          <a:xfrm>
            <a:off x="1942674" y="3339000"/>
            <a:ext cx="12311" cy="11628"/>
          </a:xfrm>
          <a:custGeom>
            <a:avLst/>
            <a:gdLst>
              <a:gd name="T0" fmla="*/ 36 w 78"/>
              <a:gd name="T1" fmla="*/ 76 h 77"/>
              <a:gd name="T2" fmla="*/ 36 w 78"/>
              <a:gd name="T3" fmla="*/ 76 h 77"/>
              <a:gd name="T4" fmla="*/ 77 w 78"/>
              <a:gd name="T5" fmla="*/ 41 h 77"/>
              <a:gd name="T6" fmla="*/ 36 w 78"/>
              <a:gd name="T7" fmla="*/ 0 h 77"/>
              <a:gd name="T8" fmla="*/ 0 w 78"/>
              <a:gd name="T9" fmla="*/ 41 h 77"/>
              <a:gd name="T10" fmla="*/ 36 w 78"/>
              <a:gd name="T11" fmla="*/ 76 h 77"/>
            </a:gdLst>
            <a:ahLst/>
            <a:cxnLst>
              <a:cxn ang="0">
                <a:pos x="T0" y="T1"/>
              </a:cxn>
              <a:cxn ang="0">
                <a:pos x="T2" y="T3"/>
              </a:cxn>
              <a:cxn ang="0">
                <a:pos x="T4" y="T5"/>
              </a:cxn>
              <a:cxn ang="0">
                <a:pos x="T6" y="T7"/>
              </a:cxn>
              <a:cxn ang="0">
                <a:pos x="T8" y="T9"/>
              </a:cxn>
              <a:cxn ang="0">
                <a:pos x="T10" y="T11"/>
              </a:cxn>
            </a:cxnLst>
            <a:rect l="0" t="0" r="r" b="b"/>
            <a:pathLst>
              <a:path w="78" h="77">
                <a:moveTo>
                  <a:pt x="36" y="76"/>
                </a:moveTo>
                <a:lnTo>
                  <a:pt x="36" y="76"/>
                </a:lnTo>
                <a:cubicBezTo>
                  <a:pt x="59" y="76"/>
                  <a:pt x="77" y="59"/>
                  <a:pt x="77" y="41"/>
                </a:cubicBezTo>
                <a:cubicBezTo>
                  <a:pt x="77" y="18"/>
                  <a:pt x="59" y="0"/>
                  <a:pt x="36" y="0"/>
                </a:cubicBezTo>
                <a:cubicBezTo>
                  <a:pt x="18" y="0"/>
                  <a:pt x="0" y="18"/>
                  <a:pt x="0" y="41"/>
                </a:cubicBezTo>
                <a:cubicBezTo>
                  <a:pt x="0" y="59"/>
                  <a:pt x="18" y="76"/>
                  <a:pt x="36" y="76"/>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0" name="Freeform 145">
            <a:extLst>
              <a:ext uri="{FF2B5EF4-FFF2-40B4-BE49-F238E27FC236}">
                <a16:creationId xmlns:a16="http://schemas.microsoft.com/office/drawing/2014/main" id="{BAA6CCEC-7940-4032-8037-33C1D2C9BCAC}"/>
              </a:ext>
            </a:extLst>
          </p:cNvPr>
          <p:cNvSpPr>
            <a:spLocks noChangeArrowheads="1"/>
          </p:cNvSpPr>
          <p:nvPr/>
        </p:nvSpPr>
        <p:spPr bwMode="auto">
          <a:xfrm>
            <a:off x="1955669" y="3361571"/>
            <a:ext cx="19835" cy="20520"/>
          </a:xfrm>
          <a:custGeom>
            <a:avLst/>
            <a:gdLst>
              <a:gd name="T0" fmla="*/ 65 w 130"/>
              <a:gd name="T1" fmla="*/ 130 h 131"/>
              <a:gd name="T2" fmla="*/ 65 w 130"/>
              <a:gd name="T3" fmla="*/ 130 h 131"/>
              <a:gd name="T4" fmla="*/ 129 w 130"/>
              <a:gd name="T5" fmla="*/ 65 h 131"/>
              <a:gd name="T6" fmla="*/ 65 w 130"/>
              <a:gd name="T7" fmla="*/ 0 h 131"/>
              <a:gd name="T8" fmla="*/ 0 w 130"/>
              <a:gd name="T9" fmla="*/ 65 h 131"/>
              <a:gd name="T10" fmla="*/ 65 w 130"/>
              <a:gd name="T11" fmla="*/ 130 h 131"/>
            </a:gdLst>
            <a:ahLst/>
            <a:cxnLst>
              <a:cxn ang="0">
                <a:pos x="T0" y="T1"/>
              </a:cxn>
              <a:cxn ang="0">
                <a:pos x="T2" y="T3"/>
              </a:cxn>
              <a:cxn ang="0">
                <a:pos x="T4" y="T5"/>
              </a:cxn>
              <a:cxn ang="0">
                <a:pos x="T6" y="T7"/>
              </a:cxn>
              <a:cxn ang="0">
                <a:pos x="T8" y="T9"/>
              </a:cxn>
              <a:cxn ang="0">
                <a:pos x="T10" y="T11"/>
              </a:cxn>
            </a:cxnLst>
            <a:rect l="0" t="0" r="r" b="b"/>
            <a:pathLst>
              <a:path w="130" h="131">
                <a:moveTo>
                  <a:pt x="65" y="130"/>
                </a:moveTo>
                <a:lnTo>
                  <a:pt x="65" y="130"/>
                </a:lnTo>
                <a:cubicBezTo>
                  <a:pt x="100" y="130"/>
                  <a:pt x="129" y="100"/>
                  <a:pt x="129" y="65"/>
                </a:cubicBezTo>
                <a:cubicBezTo>
                  <a:pt x="129" y="30"/>
                  <a:pt x="100" y="0"/>
                  <a:pt x="65" y="0"/>
                </a:cubicBezTo>
                <a:cubicBezTo>
                  <a:pt x="29" y="0"/>
                  <a:pt x="0" y="30"/>
                  <a:pt x="0" y="65"/>
                </a:cubicBezTo>
                <a:cubicBezTo>
                  <a:pt x="0" y="100"/>
                  <a:pt x="29" y="130"/>
                  <a:pt x="65" y="130"/>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1" name="Freeform 146">
            <a:extLst>
              <a:ext uri="{FF2B5EF4-FFF2-40B4-BE49-F238E27FC236}">
                <a16:creationId xmlns:a16="http://schemas.microsoft.com/office/drawing/2014/main" id="{2E0E986F-8F71-4660-98E3-AB9FBA95DDF5}"/>
              </a:ext>
            </a:extLst>
          </p:cNvPr>
          <p:cNvSpPr>
            <a:spLocks noChangeArrowheads="1"/>
          </p:cNvSpPr>
          <p:nvPr/>
        </p:nvSpPr>
        <p:spPr bwMode="auto">
          <a:xfrm>
            <a:off x="1937202" y="3401243"/>
            <a:ext cx="9575" cy="9576"/>
          </a:xfrm>
          <a:custGeom>
            <a:avLst/>
            <a:gdLst>
              <a:gd name="T0" fmla="*/ 30 w 60"/>
              <a:gd name="T1" fmla="*/ 59 h 60"/>
              <a:gd name="T2" fmla="*/ 30 w 60"/>
              <a:gd name="T3" fmla="*/ 59 h 60"/>
              <a:gd name="T4" fmla="*/ 59 w 60"/>
              <a:gd name="T5" fmla="*/ 30 h 60"/>
              <a:gd name="T6" fmla="*/ 30 w 60"/>
              <a:gd name="T7" fmla="*/ 0 h 60"/>
              <a:gd name="T8" fmla="*/ 0 w 60"/>
              <a:gd name="T9" fmla="*/ 30 h 60"/>
              <a:gd name="T10" fmla="*/ 30 w 60"/>
              <a:gd name="T11" fmla="*/ 59 h 60"/>
            </a:gdLst>
            <a:ahLst/>
            <a:cxnLst>
              <a:cxn ang="0">
                <a:pos x="T0" y="T1"/>
              </a:cxn>
              <a:cxn ang="0">
                <a:pos x="T2" y="T3"/>
              </a:cxn>
              <a:cxn ang="0">
                <a:pos x="T4" y="T5"/>
              </a:cxn>
              <a:cxn ang="0">
                <a:pos x="T6" y="T7"/>
              </a:cxn>
              <a:cxn ang="0">
                <a:pos x="T8" y="T9"/>
              </a:cxn>
              <a:cxn ang="0">
                <a:pos x="T10" y="T11"/>
              </a:cxn>
            </a:cxnLst>
            <a:rect l="0" t="0" r="r" b="b"/>
            <a:pathLst>
              <a:path w="60" h="60">
                <a:moveTo>
                  <a:pt x="30" y="59"/>
                </a:moveTo>
                <a:lnTo>
                  <a:pt x="30" y="59"/>
                </a:lnTo>
                <a:cubicBezTo>
                  <a:pt x="41" y="59"/>
                  <a:pt x="59" y="47"/>
                  <a:pt x="59" y="30"/>
                </a:cubicBezTo>
                <a:cubicBezTo>
                  <a:pt x="59" y="12"/>
                  <a:pt x="41" y="0"/>
                  <a:pt x="30" y="0"/>
                </a:cubicBezTo>
                <a:cubicBezTo>
                  <a:pt x="12" y="0"/>
                  <a:pt x="0" y="12"/>
                  <a:pt x="0" y="30"/>
                </a:cubicBezTo>
                <a:cubicBezTo>
                  <a:pt x="0" y="47"/>
                  <a:pt x="12" y="59"/>
                  <a:pt x="30" y="59"/>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2" name="Freeform 147">
            <a:extLst>
              <a:ext uri="{FF2B5EF4-FFF2-40B4-BE49-F238E27FC236}">
                <a16:creationId xmlns:a16="http://schemas.microsoft.com/office/drawing/2014/main" id="{0B701B59-C8A3-4048-A5FD-7B1CB192AD7A}"/>
              </a:ext>
            </a:extLst>
          </p:cNvPr>
          <p:cNvSpPr>
            <a:spLocks noChangeArrowheads="1"/>
          </p:cNvSpPr>
          <p:nvPr/>
        </p:nvSpPr>
        <p:spPr bwMode="auto">
          <a:xfrm>
            <a:off x="1871543" y="3539410"/>
            <a:ext cx="149101" cy="64980"/>
          </a:xfrm>
          <a:custGeom>
            <a:avLst/>
            <a:gdLst>
              <a:gd name="T0" fmla="*/ 772 w 961"/>
              <a:gd name="T1" fmla="*/ 42 h 419"/>
              <a:gd name="T2" fmla="*/ 772 w 961"/>
              <a:gd name="T3" fmla="*/ 42 h 419"/>
              <a:gd name="T4" fmla="*/ 642 w 961"/>
              <a:gd name="T5" fmla="*/ 42 h 419"/>
              <a:gd name="T6" fmla="*/ 607 w 961"/>
              <a:gd name="T7" fmla="*/ 24 h 419"/>
              <a:gd name="T8" fmla="*/ 565 w 961"/>
              <a:gd name="T9" fmla="*/ 42 h 419"/>
              <a:gd name="T10" fmla="*/ 489 w 961"/>
              <a:gd name="T11" fmla="*/ 42 h 419"/>
              <a:gd name="T12" fmla="*/ 407 w 961"/>
              <a:gd name="T13" fmla="*/ 0 h 419"/>
              <a:gd name="T14" fmla="*/ 330 w 961"/>
              <a:gd name="T15" fmla="*/ 42 h 419"/>
              <a:gd name="T16" fmla="*/ 183 w 961"/>
              <a:gd name="T17" fmla="*/ 42 h 419"/>
              <a:gd name="T18" fmla="*/ 6 w 961"/>
              <a:gd name="T19" fmla="*/ 354 h 419"/>
              <a:gd name="T20" fmla="*/ 6 w 961"/>
              <a:gd name="T21" fmla="*/ 395 h 419"/>
              <a:gd name="T22" fmla="*/ 47 w 961"/>
              <a:gd name="T23" fmla="*/ 418 h 419"/>
              <a:gd name="T24" fmla="*/ 907 w 961"/>
              <a:gd name="T25" fmla="*/ 418 h 419"/>
              <a:gd name="T26" fmla="*/ 948 w 961"/>
              <a:gd name="T27" fmla="*/ 395 h 419"/>
              <a:gd name="T28" fmla="*/ 948 w 961"/>
              <a:gd name="T29" fmla="*/ 354 h 419"/>
              <a:gd name="T30" fmla="*/ 772 w 961"/>
              <a:gd name="T31" fmla="*/ 42 h 419"/>
              <a:gd name="T32" fmla="*/ 300 w 961"/>
              <a:gd name="T33" fmla="*/ 324 h 419"/>
              <a:gd name="T34" fmla="*/ 300 w 961"/>
              <a:gd name="T35" fmla="*/ 324 h 419"/>
              <a:gd name="T36" fmla="*/ 248 w 961"/>
              <a:gd name="T37" fmla="*/ 271 h 419"/>
              <a:gd name="T38" fmla="*/ 300 w 961"/>
              <a:gd name="T39" fmla="*/ 218 h 419"/>
              <a:gd name="T40" fmla="*/ 353 w 961"/>
              <a:gd name="T41" fmla="*/ 271 h 419"/>
              <a:gd name="T42" fmla="*/ 300 w 961"/>
              <a:gd name="T43" fmla="*/ 324 h 419"/>
              <a:gd name="T44" fmla="*/ 407 w 961"/>
              <a:gd name="T45" fmla="*/ 130 h 419"/>
              <a:gd name="T46" fmla="*/ 407 w 961"/>
              <a:gd name="T47" fmla="*/ 130 h 419"/>
              <a:gd name="T48" fmla="*/ 371 w 961"/>
              <a:gd name="T49" fmla="*/ 89 h 419"/>
              <a:gd name="T50" fmla="*/ 407 w 961"/>
              <a:gd name="T51" fmla="*/ 53 h 419"/>
              <a:gd name="T52" fmla="*/ 448 w 961"/>
              <a:gd name="T53" fmla="*/ 89 h 419"/>
              <a:gd name="T54" fmla="*/ 407 w 961"/>
              <a:gd name="T55" fmla="*/ 130 h 419"/>
              <a:gd name="T56" fmla="*/ 607 w 961"/>
              <a:gd name="T57" fmla="*/ 53 h 419"/>
              <a:gd name="T58" fmla="*/ 607 w 961"/>
              <a:gd name="T59" fmla="*/ 53 h 419"/>
              <a:gd name="T60" fmla="*/ 624 w 961"/>
              <a:gd name="T61" fmla="*/ 71 h 419"/>
              <a:gd name="T62" fmla="*/ 607 w 961"/>
              <a:gd name="T63" fmla="*/ 83 h 419"/>
              <a:gd name="T64" fmla="*/ 589 w 961"/>
              <a:gd name="T65" fmla="*/ 71 h 419"/>
              <a:gd name="T66" fmla="*/ 607 w 961"/>
              <a:gd name="T67" fmla="*/ 53 h 419"/>
              <a:gd name="T68" fmla="*/ 560 w 961"/>
              <a:gd name="T69" fmla="*/ 289 h 419"/>
              <a:gd name="T70" fmla="*/ 560 w 961"/>
              <a:gd name="T71" fmla="*/ 289 h 419"/>
              <a:gd name="T72" fmla="*/ 477 w 961"/>
              <a:gd name="T73" fmla="*/ 206 h 419"/>
              <a:gd name="T74" fmla="*/ 560 w 961"/>
              <a:gd name="T75" fmla="*/ 124 h 419"/>
              <a:gd name="T76" fmla="*/ 642 w 961"/>
              <a:gd name="T77" fmla="*/ 206 h 419"/>
              <a:gd name="T78" fmla="*/ 560 w 961"/>
              <a:gd name="T79" fmla="*/ 289 h 419"/>
              <a:gd name="T80" fmla="*/ 695 w 961"/>
              <a:gd name="T81" fmla="*/ 366 h 419"/>
              <a:gd name="T82" fmla="*/ 695 w 961"/>
              <a:gd name="T83" fmla="*/ 366 h 419"/>
              <a:gd name="T84" fmla="*/ 671 w 961"/>
              <a:gd name="T85" fmla="*/ 342 h 419"/>
              <a:gd name="T86" fmla="*/ 695 w 961"/>
              <a:gd name="T87" fmla="*/ 318 h 419"/>
              <a:gd name="T88" fmla="*/ 719 w 961"/>
              <a:gd name="T89" fmla="*/ 342 h 419"/>
              <a:gd name="T90" fmla="*/ 695 w 961"/>
              <a:gd name="T91" fmla="*/ 36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1" h="419">
                <a:moveTo>
                  <a:pt x="772" y="42"/>
                </a:moveTo>
                <a:lnTo>
                  <a:pt x="772" y="42"/>
                </a:lnTo>
                <a:cubicBezTo>
                  <a:pt x="642" y="42"/>
                  <a:pt x="642" y="42"/>
                  <a:pt x="642" y="42"/>
                </a:cubicBezTo>
                <a:cubicBezTo>
                  <a:pt x="636" y="30"/>
                  <a:pt x="619" y="24"/>
                  <a:pt x="607" y="24"/>
                </a:cubicBezTo>
                <a:cubicBezTo>
                  <a:pt x="589" y="24"/>
                  <a:pt x="577" y="30"/>
                  <a:pt x="565" y="42"/>
                </a:cubicBezTo>
                <a:cubicBezTo>
                  <a:pt x="489" y="42"/>
                  <a:pt x="489" y="42"/>
                  <a:pt x="489" y="42"/>
                </a:cubicBezTo>
                <a:cubicBezTo>
                  <a:pt x="471" y="18"/>
                  <a:pt x="442" y="0"/>
                  <a:pt x="407" y="0"/>
                </a:cubicBezTo>
                <a:cubicBezTo>
                  <a:pt x="377" y="0"/>
                  <a:pt x="348" y="18"/>
                  <a:pt x="330" y="42"/>
                </a:cubicBezTo>
                <a:cubicBezTo>
                  <a:pt x="183" y="42"/>
                  <a:pt x="183" y="42"/>
                  <a:pt x="183" y="42"/>
                </a:cubicBezTo>
                <a:cubicBezTo>
                  <a:pt x="6" y="354"/>
                  <a:pt x="6" y="354"/>
                  <a:pt x="6" y="354"/>
                </a:cubicBezTo>
                <a:cubicBezTo>
                  <a:pt x="0" y="366"/>
                  <a:pt x="0" y="383"/>
                  <a:pt x="6" y="395"/>
                </a:cubicBezTo>
                <a:cubicBezTo>
                  <a:pt x="12" y="413"/>
                  <a:pt x="30" y="418"/>
                  <a:pt x="47" y="418"/>
                </a:cubicBezTo>
                <a:cubicBezTo>
                  <a:pt x="907" y="418"/>
                  <a:pt x="907" y="418"/>
                  <a:pt x="907" y="418"/>
                </a:cubicBezTo>
                <a:cubicBezTo>
                  <a:pt x="925" y="418"/>
                  <a:pt x="942" y="413"/>
                  <a:pt x="948" y="395"/>
                </a:cubicBezTo>
                <a:cubicBezTo>
                  <a:pt x="960" y="383"/>
                  <a:pt x="960" y="366"/>
                  <a:pt x="948" y="354"/>
                </a:cubicBezTo>
                <a:lnTo>
                  <a:pt x="772" y="42"/>
                </a:lnTo>
                <a:close/>
                <a:moveTo>
                  <a:pt x="300" y="324"/>
                </a:moveTo>
                <a:lnTo>
                  <a:pt x="300" y="324"/>
                </a:lnTo>
                <a:cubicBezTo>
                  <a:pt x="271" y="324"/>
                  <a:pt x="248" y="301"/>
                  <a:pt x="248" y="271"/>
                </a:cubicBezTo>
                <a:cubicBezTo>
                  <a:pt x="248" y="242"/>
                  <a:pt x="271" y="218"/>
                  <a:pt x="300" y="218"/>
                </a:cubicBezTo>
                <a:cubicBezTo>
                  <a:pt x="330" y="218"/>
                  <a:pt x="353" y="242"/>
                  <a:pt x="353" y="271"/>
                </a:cubicBezTo>
                <a:cubicBezTo>
                  <a:pt x="353" y="301"/>
                  <a:pt x="330" y="324"/>
                  <a:pt x="300" y="324"/>
                </a:cubicBezTo>
                <a:close/>
                <a:moveTo>
                  <a:pt x="407" y="130"/>
                </a:moveTo>
                <a:lnTo>
                  <a:pt x="407" y="130"/>
                </a:lnTo>
                <a:cubicBezTo>
                  <a:pt x="389" y="130"/>
                  <a:pt x="371" y="112"/>
                  <a:pt x="371" y="89"/>
                </a:cubicBezTo>
                <a:cubicBezTo>
                  <a:pt x="371" y="71"/>
                  <a:pt x="389" y="53"/>
                  <a:pt x="407" y="53"/>
                </a:cubicBezTo>
                <a:cubicBezTo>
                  <a:pt x="430" y="53"/>
                  <a:pt x="448" y="71"/>
                  <a:pt x="448" y="89"/>
                </a:cubicBezTo>
                <a:cubicBezTo>
                  <a:pt x="448" y="112"/>
                  <a:pt x="430" y="130"/>
                  <a:pt x="407" y="130"/>
                </a:cubicBezTo>
                <a:close/>
                <a:moveTo>
                  <a:pt x="607" y="53"/>
                </a:moveTo>
                <a:lnTo>
                  <a:pt x="607" y="53"/>
                </a:lnTo>
                <a:cubicBezTo>
                  <a:pt x="612" y="53"/>
                  <a:pt x="624" y="59"/>
                  <a:pt x="624" y="71"/>
                </a:cubicBezTo>
                <a:cubicBezTo>
                  <a:pt x="624" y="77"/>
                  <a:pt x="612" y="83"/>
                  <a:pt x="607" y="83"/>
                </a:cubicBezTo>
                <a:cubicBezTo>
                  <a:pt x="595" y="83"/>
                  <a:pt x="589" y="77"/>
                  <a:pt x="589" y="71"/>
                </a:cubicBezTo>
                <a:cubicBezTo>
                  <a:pt x="589" y="59"/>
                  <a:pt x="595" y="53"/>
                  <a:pt x="607" y="53"/>
                </a:cubicBezTo>
                <a:close/>
                <a:moveTo>
                  <a:pt x="560" y="289"/>
                </a:moveTo>
                <a:lnTo>
                  <a:pt x="560" y="289"/>
                </a:lnTo>
                <a:cubicBezTo>
                  <a:pt x="518" y="289"/>
                  <a:pt x="477" y="248"/>
                  <a:pt x="477" y="206"/>
                </a:cubicBezTo>
                <a:cubicBezTo>
                  <a:pt x="477" y="159"/>
                  <a:pt x="518" y="124"/>
                  <a:pt x="560" y="124"/>
                </a:cubicBezTo>
                <a:cubicBezTo>
                  <a:pt x="607" y="124"/>
                  <a:pt x="642" y="159"/>
                  <a:pt x="642" y="206"/>
                </a:cubicBezTo>
                <a:cubicBezTo>
                  <a:pt x="642" y="248"/>
                  <a:pt x="607" y="289"/>
                  <a:pt x="560" y="289"/>
                </a:cubicBezTo>
                <a:close/>
                <a:moveTo>
                  <a:pt x="695" y="366"/>
                </a:moveTo>
                <a:lnTo>
                  <a:pt x="695" y="366"/>
                </a:lnTo>
                <a:cubicBezTo>
                  <a:pt x="683" y="366"/>
                  <a:pt x="671" y="354"/>
                  <a:pt x="671" y="342"/>
                </a:cubicBezTo>
                <a:cubicBezTo>
                  <a:pt x="671" y="324"/>
                  <a:pt x="683" y="318"/>
                  <a:pt x="695" y="318"/>
                </a:cubicBezTo>
                <a:cubicBezTo>
                  <a:pt x="713" y="318"/>
                  <a:pt x="719" y="324"/>
                  <a:pt x="719" y="342"/>
                </a:cubicBezTo>
                <a:cubicBezTo>
                  <a:pt x="719" y="354"/>
                  <a:pt x="713" y="366"/>
                  <a:pt x="695" y="366"/>
                </a:cubicBezTo>
                <a:close/>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3" name="Freeform 148">
            <a:extLst>
              <a:ext uri="{FF2B5EF4-FFF2-40B4-BE49-F238E27FC236}">
                <a16:creationId xmlns:a16="http://schemas.microsoft.com/office/drawing/2014/main" id="{C1D9B218-C59E-4618-98F0-9B6CD5BD1895}"/>
              </a:ext>
            </a:extLst>
          </p:cNvPr>
          <p:cNvSpPr>
            <a:spLocks noChangeArrowheads="1"/>
          </p:cNvSpPr>
          <p:nvPr/>
        </p:nvSpPr>
        <p:spPr bwMode="auto">
          <a:xfrm>
            <a:off x="2477523" y="3434075"/>
            <a:ext cx="121743" cy="157319"/>
          </a:xfrm>
          <a:custGeom>
            <a:avLst/>
            <a:gdLst>
              <a:gd name="T0" fmla="*/ 760 w 784"/>
              <a:gd name="T1" fmla="*/ 919 h 1014"/>
              <a:gd name="T2" fmla="*/ 424 w 784"/>
              <a:gd name="T3" fmla="*/ 766 h 1014"/>
              <a:gd name="T4" fmla="*/ 695 w 784"/>
              <a:gd name="T5" fmla="*/ 130 h 1014"/>
              <a:gd name="T6" fmla="*/ 289 w 784"/>
              <a:gd name="T7" fmla="*/ 707 h 1014"/>
              <a:gd name="T8" fmla="*/ 0 w 784"/>
              <a:gd name="T9" fmla="*/ 577 h 1014"/>
              <a:gd name="T10" fmla="*/ 783 w 784"/>
              <a:gd name="T11" fmla="*/ 0 h 1014"/>
              <a:gd name="T12" fmla="*/ 760 w 784"/>
              <a:gd name="T13" fmla="*/ 919 h 1014"/>
              <a:gd name="T14" fmla="*/ 330 w 784"/>
              <a:gd name="T15" fmla="*/ 1013 h 1014"/>
              <a:gd name="T16" fmla="*/ 277 w 784"/>
              <a:gd name="T17" fmla="*/ 801 h 1014"/>
              <a:gd name="T18" fmla="*/ 465 w 784"/>
              <a:gd name="T19" fmla="*/ 872 h 1014"/>
              <a:gd name="T20" fmla="*/ 330 w 784"/>
              <a:gd name="T21" fmla="*/ 10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4" h="1014">
                <a:moveTo>
                  <a:pt x="760" y="919"/>
                </a:moveTo>
                <a:lnTo>
                  <a:pt x="424" y="766"/>
                </a:lnTo>
                <a:lnTo>
                  <a:pt x="695" y="130"/>
                </a:lnTo>
                <a:lnTo>
                  <a:pt x="289" y="707"/>
                </a:lnTo>
                <a:lnTo>
                  <a:pt x="0" y="577"/>
                </a:lnTo>
                <a:lnTo>
                  <a:pt x="783" y="0"/>
                </a:lnTo>
                <a:lnTo>
                  <a:pt x="760" y="919"/>
                </a:lnTo>
                <a:close/>
                <a:moveTo>
                  <a:pt x="330" y="1013"/>
                </a:moveTo>
                <a:lnTo>
                  <a:pt x="277" y="801"/>
                </a:lnTo>
                <a:lnTo>
                  <a:pt x="465" y="872"/>
                </a:lnTo>
                <a:lnTo>
                  <a:pt x="330" y="1013"/>
                </a:lnTo>
                <a:close/>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4" name="Freeform 150">
            <a:extLst>
              <a:ext uri="{FF2B5EF4-FFF2-40B4-BE49-F238E27FC236}">
                <a16:creationId xmlns:a16="http://schemas.microsoft.com/office/drawing/2014/main" id="{EE8397F2-67DF-4BB5-AD52-5771C52C3F66}"/>
              </a:ext>
            </a:extLst>
          </p:cNvPr>
          <p:cNvSpPr>
            <a:spLocks noChangeArrowheads="1"/>
          </p:cNvSpPr>
          <p:nvPr/>
        </p:nvSpPr>
        <p:spPr bwMode="auto">
          <a:xfrm>
            <a:off x="2700491" y="2113965"/>
            <a:ext cx="64975" cy="70452"/>
          </a:xfrm>
          <a:custGeom>
            <a:avLst/>
            <a:gdLst>
              <a:gd name="T0" fmla="*/ 0 w 418"/>
              <a:gd name="T1" fmla="*/ 454 h 455"/>
              <a:gd name="T2" fmla="*/ 0 w 418"/>
              <a:gd name="T3" fmla="*/ 454 h 455"/>
              <a:gd name="T4" fmla="*/ 417 w 418"/>
              <a:gd name="T5" fmla="*/ 271 h 455"/>
              <a:gd name="T6" fmla="*/ 0 w 418"/>
              <a:gd name="T7" fmla="*/ 0 h 455"/>
              <a:gd name="T8" fmla="*/ 0 w 418"/>
              <a:gd name="T9" fmla="*/ 454 h 455"/>
            </a:gdLst>
            <a:ahLst/>
            <a:cxnLst>
              <a:cxn ang="0">
                <a:pos x="T0" y="T1"/>
              </a:cxn>
              <a:cxn ang="0">
                <a:pos x="T2" y="T3"/>
              </a:cxn>
              <a:cxn ang="0">
                <a:pos x="T4" y="T5"/>
              </a:cxn>
              <a:cxn ang="0">
                <a:pos x="T6" y="T7"/>
              </a:cxn>
              <a:cxn ang="0">
                <a:pos x="T8" y="T9"/>
              </a:cxn>
            </a:cxnLst>
            <a:rect l="0" t="0" r="r" b="b"/>
            <a:pathLst>
              <a:path w="418" h="455">
                <a:moveTo>
                  <a:pt x="0" y="454"/>
                </a:moveTo>
                <a:lnTo>
                  <a:pt x="0" y="454"/>
                </a:lnTo>
                <a:cubicBezTo>
                  <a:pt x="417" y="271"/>
                  <a:pt x="417" y="271"/>
                  <a:pt x="417" y="271"/>
                </a:cubicBezTo>
                <a:cubicBezTo>
                  <a:pt x="340" y="118"/>
                  <a:pt x="187" y="6"/>
                  <a:pt x="0" y="0"/>
                </a:cubicBezTo>
                <a:lnTo>
                  <a:pt x="0" y="454"/>
                </a:ln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5" name="Freeform 151">
            <a:extLst>
              <a:ext uri="{FF2B5EF4-FFF2-40B4-BE49-F238E27FC236}">
                <a16:creationId xmlns:a16="http://schemas.microsoft.com/office/drawing/2014/main" id="{9DC8076C-D28A-4C21-8B19-76DC95112476}"/>
              </a:ext>
            </a:extLst>
          </p:cNvPr>
          <p:cNvSpPr>
            <a:spLocks noChangeArrowheads="1"/>
          </p:cNvSpPr>
          <p:nvPr/>
        </p:nvSpPr>
        <p:spPr bwMode="auto">
          <a:xfrm>
            <a:off x="2623205" y="2113965"/>
            <a:ext cx="117639" cy="149795"/>
          </a:xfrm>
          <a:custGeom>
            <a:avLst/>
            <a:gdLst>
              <a:gd name="T0" fmla="*/ 465 w 760"/>
              <a:gd name="T1" fmla="*/ 489 h 967"/>
              <a:gd name="T2" fmla="*/ 465 w 760"/>
              <a:gd name="T3" fmla="*/ 489 h 967"/>
              <a:gd name="T4" fmla="*/ 465 w 760"/>
              <a:gd name="T5" fmla="*/ 0 h 967"/>
              <a:gd name="T6" fmla="*/ 0 w 760"/>
              <a:gd name="T7" fmla="*/ 483 h 967"/>
              <a:gd name="T8" fmla="*/ 483 w 760"/>
              <a:gd name="T9" fmla="*/ 966 h 967"/>
              <a:gd name="T10" fmla="*/ 741 w 760"/>
              <a:gd name="T11" fmla="*/ 889 h 967"/>
              <a:gd name="T12" fmla="*/ 741 w 760"/>
              <a:gd name="T13" fmla="*/ 889 h 967"/>
              <a:gd name="T14" fmla="*/ 753 w 760"/>
              <a:gd name="T15" fmla="*/ 883 h 967"/>
              <a:gd name="T16" fmla="*/ 753 w 760"/>
              <a:gd name="T17" fmla="*/ 883 h 967"/>
              <a:gd name="T18" fmla="*/ 759 w 760"/>
              <a:gd name="T19" fmla="*/ 877 h 967"/>
              <a:gd name="T20" fmla="*/ 465 w 760"/>
              <a:gd name="T21" fmla="*/ 489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967">
                <a:moveTo>
                  <a:pt x="465" y="489"/>
                </a:moveTo>
                <a:lnTo>
                  <a:pt x="465" y="489"/>
                </a:lnTo>
                <a:cubicBezTo>
                  <a:pt x="465" y="0"/>
                  <a:pt x="465" y="0"/>
                  <a:pt x="465" y="0"/>
                </a:cubicBezTo>
                <a:cubicBezTo>
                  <a:pt x="206" y="6"/>
                  <a:pt x="0" y="218"/>
                  <a:pt x="0" y="483"/>
                </a:cubicBezTo>
                <a:cubicBezTo>
                  <a:pt x="0" y="748"/>
                  <a:pt x="218" y="966"/>
                  <a:pt x="483" y="966"/>
                </a:cubicBezTo>
                <a:cubicBezTo>
                  <a:pt x="577" y="966"/>
                  <a:pt x="664" y="936"/>
                  <a:pt x="741" y="889"/>
                </a:cubicBezTo>
                <a:lnTo>
                  <a:pt x="741" y="889"/>
                </a:lnTo>
                <a:cubicBezTo>
                  <a:pt x="753" y="883"/>
                  <a:pt x="753" y="883"/>
                  <a:pt x="753" y="883"/>
                </a:cubicBezTo>
                <a:lnTo>
                  <a:pt x="753" y="883"/>
                </a:lnTo>
                <a:cubicBezTo>
                  <a:pt x="759" y="877"/>
                  <a:pt x="759" y="877"/>
                  <a:pt x="759" y="877"/>
                </a:cubicBezTo>
                <a:lnTo>
                  <a:pt x="465" y="489"/>
                </a:ln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6" name="Freeform 152">
            <a:extLst>
              <a:ext uri="{FF2B5EF4-FFF2-40B4-BE49-F238E27FC236}">
                <a16:creationId xmlns:a16="http://schemas.microsoft.com/office/drawing/2014/main" id="{E78D9141-B5E3-452F-B759-31C49FE70FFD}"/>
              </a:ext>
            </a:extLst>
          </p:cNvPr>
          <p:cNvSpPr>
            <a:spLocks noChangeArrowheads="1"/>
          </p:cNvSpPr>
          <p:nvPr/>
        </p:nvSpPr>
        <p:spPr bwMode="auto">
          <a:xfrm>
            <a:off x="2702542" y="2161844"/>
            <a:ext cx="70447" cy="84815"/>
          </a:xfrm>
          <a:custGeom>
            <a:avLst/>
            <a:gdLst>
              <a:gd name="T0" fmla="*/ 453 w 454"/>
              <a:gd name="T1" fmla="*/ 177 h 549"/>
              <a:gd name="T2" fmla="*/ 453 w 454"/>
              <a:gd name="T3" fmla="*/ 177 h 549"/>
              <a:gd name="T4" fmla="*/ 423 w 454"/>
              <a:gd name="T5" fmla="*/ 0 h 549"/>
              <a:gd name="T6" fmla="*/ 0 w 454"/>
              <a:gd name="T7" fmla="*/ 183 h 549"/>
              <a:gd name="T8" fmla="*/ 276 w 454"/>
              <a:gd name="T9" fmla="*/ 548 h 549"/>
              <a:gd name="T10" fmla="*/ 453 w 454"/>
              <a:gd name="T11" fmla="*/ 177 h 549"/>
            </a:gdLst>
            <a:ahLst/>
            <a:cxnLst>
              <a:cxn ang="0">
                <a:pos x="T0" y="T1"/>
              </a:cxn>
              <a:cxn ang="0">
                <a:pos x="T2" y="T3"/>
              </a:cxn>
              <a:cxn ang="0">
                <a:pos x="T4" y="T5"/>
              </a:cxn>
              <a:cxn ang="0">
                <a:pos x="T6" y="T7"/>
              </a:cxn>
              <a:cxn ang="0">
                <a:pos x="T8" y="T9"/>
              </a:cxn>
              <a:cxn ang="0">
                <a:pos x="T10" y="T11"/>
              </a:cxn>
            </a:cxnLst>
            <a:rect l="0" t="0" r="r" b="b"/>
            <a:pathLst>
              <a:path w="454" h="549">
                <a:moveTo>
                  <a:pt x="453" y="177"/>
                </a:moveTo>
                <a:lnTo>
                  <a:pt x="453" y="177"/>
                </a:lnTo>
                <a:cubicBezTo>
                  <a:pt x="453" y="112"/>
                  <a:pt x="441" y="53"/>
                  <a:pt x="423" y="0"/>
                </a:cubicBezTo>
                <a:cubicBezTo>
                  <a:pt x="0" y="183"/>
                  <a:pt x="0" y="183"/>
                  <a:pt x="0" y="183"/>
                </a:cubicBezTo>
                <a:cubicBezTo>
                  <a:pt x="276" y="548"/>
                  <a:pt x="276" y="548"/>
                  <a:pt x="276" y="548"/>
                </a:cubicBezTo>
                <a:cubicBezTo>
                  <a:pt x="382" y="460"/>
                  <a:pt x="453" y="324"/>
                  <a:pt x="453" y="177"/>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7" name="Freeform 153">
            <a:extLst>
              <a:ext uri="{FF2B5EF4-FFF2-40B4-BE49-F238E27FC236}">
                <a16:creationId xmlns:a16="http://schemas.microsoft.com/office/drawing/2014/main" id="{05E100DF-4E19-4EC7-BBC8-141236744688}"/>
              </a:ext>
            </a:extLst>
          </p:cNvPr>
          <p:cNvSpPr>
            <a:spLocks noChangeArrowheads="1"/>
          </p:cNvSpPr>
          <p:nvPr/>
        </p:nvSpPr>
        <p:spPr bwMode="auto">
          <a:xfrm>
            <a:off x="2577380" y="1771967"/>
            <a:ext cx="221600" cy="21204"/>
          </a:xfrm>
          <a:custGeom>
            <a:avLst/>
            <a:gdLst>
              <a:gd name="T0" fmla="*/ 1429 w 1430"/>
              <a:gd name="T1" fmla="*/ 0 h 137"/>
              <a:gd name="T2" fmla="*/ 0 w 1430"/>
              <a:gd name="T3" fmla="*/ 0 h 137"/>
              <a:gd name="T4" fmla="*/ 0 w 1430"/>
              <a:gd name="T5" fmla="*/ 136 h 137"/>
              <a:gd name="T6" fmla="*/ 1429 w 1430"/>
              <a:gd name="T7" fmla="*/ 136 h 137"/>
              <a:gd name="T8" fmla="*/ 1429 w 1430"/>
              <a:gd name="T9" fmla="*/ 0 h 137"/>
              <a:gd name="T10" fmla="*/ 1365 w 1430"/>
              <a:gd name="T11" fmla="*/ 83 h 137"/>
              <a:gd name="T12" fmla="*/ 1247 w 1430"/>
              <a:gd name="T13" fmla="*/ 83 h 137"/>
              <a:gd name="T14" fmla="*/ 1247 w 1430"/>
              <a:gd name="T15" fmla="*/ 53 h 137"/>
              <a:gd name="T16" fmla="*/ 1365 w 1430"/>
              <a:gd name="T17" fmla="*/ 53 h 137"/>
              <a:gd name="T18" fmla="*/ 1365 w 1430"/>
              <a:gd name="T19"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137">
                <a:moveTo>
                  <a:pt x="1429" y="0"/>
                </a:moveTo>
                <a:lnTo>
                  <a:pt x="0" y="0"/>
                </a:lnTo>
                <a:lnTo>
                  <a:pt x="0" y="136"/>
                </a:lnTo>
                <a:lnTo>
                  <a:pt x="1429" y="136"/>
                </a:lnTo>
                <a:lnTo>
                  <a:pt x="1429" y="0"/>
                </a:lnTo>
                <a:close/>
                <a:moveTo>
                  <a:pt x="1365" y="83"/>
                </a:moveTo>
                <a:lnTo>
                  <a:pt x="1247" y="83"/>
                </a:lnTo>
                <a:lnTo>
                  <a:pt x="1247" y="53"/>
                </a:lnTo>
                <a:lnTo>
                  <a:pt x="1365" y="53"/>
                </a:lnTo>
                <a:lnTo>
                  <a:pt x="1365" y="83"/>
                </a:lnTo>
                <a:close/>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8" name="Freeform 154">
            <a:extLst>
              <a:ext uri="{FF2B5EF4-FFF2-40B4-BE49-F238E27FC236}">
                <a16:creationId xmlns:a16="http://schemas.microsoft.com/office/drawing/2014/main" id="{E9DA9E8C-288F-4A69-AD11-C9A377944EC5}"/>
              </a:ext>
            </a:extLst>
          </p:cNvPr>
          <p:cNvSpPr>
            <a:spLocks noChangeArrowheads="1"/>
          </p:cNvSpPr>
          <p:nvPr/>
        </p:nvSpPr>
        <p:spPr bwMode="auto">
          <a:xfrm>
            <a:off x="2586956" y="1641324"/>
            <a:ext cx="201081" cy="124487"/>
          </a:xfrm>
          <a:custGeom>
            <a:avLst/>
            <a:gdLst>
              <a:gd name="T0" fmla="*/ 1295 w 1296"/>
              <a:gd name="T1" fmla="*/ 0 h 802"/>
              <a:gd name="T2" fmla="*/ 0 w 1296"/>
              <a:gd name="T3" fmla="*/ 0 h 802"/>
              <a:gd name="T4" fmla="*/ 0 w 1296"/>
              <a:gd name="T5" fmla="*/ 801 h 802"/>
              <a:gd name="T6" fmla="*/ 1295 w 1296"/>
              <a:gd name="T7" fmla="*/ 801 h 802"/>
              <a:gd name="T8" fmla="*/ 1295 w 1296"/>
              <a:gd name="T9" fmla="*/ 0 h 802"/>
              <a:gd name="T10" fmla="*/ 1154 w 1296"/>
              <a:gd name="T11" fmla="*/ 689 h 802"/>
              <a:gd name="T12" fmla="*/ 148 w 1296"/>
              <a:gd name="T13" fmla="*/ 689 h 802"/>
              <a:gd name="T14" fmla="*/ 148 w 1296"/>
              <a:gd name="T15" fmla="*/ 112 h 802"/>
              <a:gd name="T16" fmla="*/ 1154 w 1296"/>
              <a:gd name="T17" fmla="*/ 112 h 802"/>
              <a:gd name="T18" fmla="*/ 1154 w 1296"/>
              <a:gd name="T19" fmla="*/ 68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6" h="802">
                <a:moveTo>
                  <a:pt x="1295" y="0"/>
                </a:moveTo>
                <a:lnTo>
                  <a:pt x="0" y="0"/>
                </a:lnTo>
                <a:lnTo>
                  <a:pt x="0" y="801"/>
                </a:lnTo>
                <a:lnTo>
                  <a:pt x="1295" y="801"/>
                </a:lnTo>
                <a:lnTo>
                  <a:pt x="1295" y="0"/>
                </a:lnTo>
                <a:close/>
                <a:moveTo>
                  <a:pt x="1154" y="689"/>
                </a:moveTo>
                <a:lnTo>
                  <a:pt x="148" y="689"/>
                </a:lnTo>
                <a:lnTo>
                  <a:pt x="148" y="112"/>
                </a:lnTo>
                <a:lnTo>
                  <a:pt x="1154" y="112"/>
                </a:lnTo>
                <a:lnTo>
                  <a:pt x="1154" y="689"/>
                </a:lnTo>
                <a:close/>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9" name="Oval 318">
            <a:extLst>
              <a:ext uri="{FF2B5EF4-FFF2-40B4-BE49-F238E27FC236}">
                <a16:creationId xmlns:a16="http://schemas.microsoft.com/office/drawing/2014/main" id="{66F61456-E48B-4BB2-B0F6-4D6EF078E6EC}"/>
              </a:ext>
            </a:extLst>
          </p:cNvPr>
          <p:cNvSpPr/>
          <p:nvPr/>
        </p:nvSpPr>
        <p:spPr>
          <a:xfrm>
            <a:off x="4854284" y="1575630"/>
            <a:ext cx="580796" cy="580947"/>
          </a:xfrm>
          <a:prstGeom prst="ellipse">
            <a:avLst/>
          </a:prstGeom>
          <a:noFill/>
          <a:ln w="38100" cap="flat" cmpd="sng" algn="ctr">
            <a:solidFill>
              <a:srgbClr val="F8D35E"/>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0" name="Subtitle 2">
            <a:extLst>
              <a:ext uri="{FF2B5EF4-FFF2-40B4-BE49-F238E27FC236}">
                <a16:creationId xmlns:a16="http://schemas.microsoft.com/office/drawing/2014/main" id="{6949F6DD-0889-4222-AD66-D961D857A3CE}"/>
              </a:ext>
            </a:extLst>
          </p:cNvPr>
          <p:cNvSpPr txBox="1">
            <a:spLocks/>
          </p:cNvSpPr>
          <p:nvPr/>
        </p:nvSpPr>
        <p:spPr>
          <a:xfrm>
            <a:off x="5454327" y="1563638"/>
            <a:ext cx="2982806" cy="70630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a:solidFill>
                  <a:srgbClr val="445469"/>
                </a:solidFill>
                <a:latin typeface="Arial" panose="020B0604020202020204" pitchFamily="34" charset="0"/>
                <a:cs typeface="Arial" panose="020B0604020202020204" pitchFamily="34" charset="0"/>
              </a:rPr>
              <a:t>Understand</a:t>
            </a:r>
          </a:p>
          <a:p>
            <a:pPr marL="0" indent="0" defTabSz="171450" fontAlgn="auto">
              <a:spcAft>
                <a:spcPts val="0"/>
              </a:spcAft>
              <a:buNone/>
            </a:pPr>
            <a:r>
              <a:rPr lang="en-US" sz="1200" dirty="0">
                <a:latin typeface="Arial" panose="020B0604020202020204" pitchFamily="34" charset="0"/>
                <a:cs typeface="Arial" panose="020B0604020202020204" pitchFamily="34" charset="0"/>
              </a:rPr>
              <a:t>Better understand the quality of medical training in Australia</a:t>
            </a:r>
          </a:p>
        </p:txBody>
      </p:sp>
      <p:sp>
        <p:nvSpPr>
          <p:cNvPr id="322" name="Oval 321">
            <a:extLst>
              <a:ext uri="{FF2B5EF4-FFF2-40B4-BE49-F238E27FC236}">
                <a16:creationId xmlns:a16="http://schemas.microsoft.com/office/drawing/2014/main" id="{BAB7CCB0-5B1D-4C9A-9578-41A1B82D6833}"/>
              </a:ext>
            </a:extLst>
          </p:cNvPr>
          <p:cNvSpPr/>
          <p:nvPr/>
        </p:nvSpPr>
        <p:spPr>
          <a:xfrm>
            <a:off x="4849303" y="2396721"/>
            <a:ext cx="580796" cy="580947"/>
          </a:xfrm>
          <a:prstGeom prst="ellipse">
            <a:avLst/>
          </a:prstGeom>
          <a:noFill/>
          <a:ln w="38100" cap="flat" cmpd="sng" algn="ctr">
            <a:solidFill>
              <a:srgbClr val="0071CE"/>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3" name="Subtitle 2">
            <a:extLst>
              <a:ext uri="{FF2B5EF4-FFF2-40B4-BE49-F238E27FC236}">
                <a16:creationId xmlns:a16="http://schemas.microsoft.com/office/drawing/2014/main" id="{14A84CE5-0487-4740-96C3-3D5F763DCE40}"/>
              </a:ext>
            </a:extLst>
          </p:cNvPr>
          <p:cNvSpPr txBox="1">
            <a:spLocks/>
          </p:cNvSpPr>
          <p:nvPr/>
        </p:nvSpPr>
        <p:spPr>
          <a:xfrm>
            <a:off x="5468592" y="2339501"/>
            <a:ext cx="3063455" cy="70630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a:solidFill>
                  <a:srgbClr val="445469"/>
                </a:solidFill>
                <a:latin typeface="Arial" panose="020B0604020202020204" pitchFamily="34" charset="0"/>
                <a:cs typeface="Arial" panose="020B0604020202020204" pitchFamily="34" charset="0"/>
              </a:rPr>
              <a:t>Identify and improve</a:t>
            </a:r>
          </a:p>
          <a:p>
            <a:pPr marL="0" indent="0" defTabSz="171450" fontAlgn="auto">
              <a:spcAft>
                <a:spcPts val="0"/>
              </a:spcAft>
              <a:buNone/>
            </a:pPr>
            <a:r>
              <a:rPr lang="en-US" sz="1200" dirty="0">
                <a:latin typeface="Arial" panose="020B0604020202020204" pitchFamily="34" charset="0"/>
                <a:cs typeface="Arial" panose="020B0604020202020204" pitchFamily="34" charset="0"/>
              </a:rPr>
              <a:t>Identify how best to improve medical training in Australia</a:t>
            </a:r>
            <a:endParaRPr lang="en-US" sz="1200" dirty="0">
              <a:solidFill>
                <a:srgbClr val="445469"/>
              </a:solidFill>
              <a:latin typeface="Arial" panose="020B0604020202020204" pitchFamily="34" charset="0"/>
              <a:cs typeface="Arial" panose="020B0604020202020204" pitchFamily="34" charset="0"/>
            </a:endParaRPr>
          </a:p>
        </p:txBody>
      </p:sp>
      <p:sp>
        <p:nvSpPr>
          <p:cNvPr id="325" name="Oval 324">
            <a:extLst>
              <a:ext uri="{FF2B5EF4-FFF2-40B4-BE49-F238E27FC236}">
                <a16:creationId xmlns:a16="http://schemas.microsoft.com/office/drawing/2014/main" id="{D74D604E-D147-46F7-81C3-8EB18E8C1F30}"/>
              </a:ext>
            </a:extLst>
          </p:cNvPr>
          <p:cNvSpPr/>
          <p:nvPr/>
        </p:nvSpPr>
        <p:spPr>
          <a:xfrm>
            <a:off x="4849303" y="3239344"/>
            <a:ext cx="580796" cy="580947"/>
          </a:xfrm>
          <a:prstGeom prst="ellipse">
            <a:avLst/>
          </a:prstGeom>
          <a:noFill/>
          <a:ln w="38100" cap="flat" cmpd="sng" algn="ctr">
            <a:solidFill>
              <a:srgbClr val="00AFAA"/>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6" name="Subtitle 2">
            <a:extLst>
              <a:ext uri="{FF2B5EF4-FFF2-40B4-BE49-F238E27FC236}">
                <a16:creationId xmlns:a16="http://schemas.microsoft.com/office/drawing/2014/main" id="{A33128C6-09E8-42DB-86CC-764893E05B28}"/>
              </a:ext>
            </a:extLst>
          </p:cNvPr>
          <p:cNvSpPr txBox="1">
            <a:spLocks/>
          </p:cNvSpPr>
          <p:nvPr/>
        </p:nvSpPr>
        <p:spPr>
          <a:xfrm>
            <a:off x="5468593" y="3189826"/>
            <a:ext cx="3229655" cy="1260307"/>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err="1">
                <a:solidFill>
                  <a:srgbClr val="445469"/>
                </a:solidFill>
                <a:latin typeface="Arial" panose="020B0604020202020204" pitchFamily="34" charset="0"/>
                <a:cs typeface="Arial" panose="020B0604020202020204" pitchFamily="34" charset="0"/>
              </a:rPr>
              <a:t>Recognise</a:t>
            </a:r>
            <a:r>
              <a:rPr lang="en-US" sz="1350" b="1" dirty="0">
                <a:solidFill>
                  <a:srgbClr val="445469"/>
                </a:solidFill>
                <a:latin typeface="Arial" panose="020B0604020202020204" pitchFamily="34" charset="0"/>
                <a:cs typeface="Arial" panose="020B0604020202020204" pitchFamily="34" charset="0"/>
              </a:rPr>
              <a:t> and respond</a:t>
            </a:r>
          </a:p>
          <a:p>
            <a:pPr marL="0" indent="0">
              <a:buNone/>
            </a:pP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and deal with potential issues in medical training that could impact on doctor </a:t>
            </a:r>
            <a:r>
              <a:rPr lang="en-US" sz="1200">
                <a:latin typeface="Arial" panose="020B0604020202020204" pitchFamily="34" charset="0"/>
                <a:cs typeface="Arial" panose="020B0604020202020204" pitchFamily="34" charset="0"/>
              </a:rPr>
              <a:t>in training and </a:t>
            </a:r>
            <a:r>
              <a:rPr lang="en-US" sz="1200" dirty="0">
                <a:latin typeface="Arial" panose="020B0604020202020204" pitchFamily="34" charset="0"/>
                <a:cs typeface="Arial" panose="020B0604020202020204" pitchFamily="34" charset="0"/>
              </a:rPr>
              <a:t>patient safety, including environment and culture, unacceptable </a:t>
            </a:r>
            <a:r>
              <a:rPr lang="en-US" sz="1200" dirty="0" err="1">
                <a:latin typeface="Arial" panose="020B0604020202020204" pitchFamily="34" charset="0"/>
                <a:cs typeface="Arial" panose="020B0604020202020204" pitchFamily="34" charset="0"/>
              </a:rPr>
              <a:t>behaviours</a:t>
            </a:r>
            <a:r>
              <a:rPr lang="en-US" sz="1200" dirty="0">
                <a:latin typeface="Arial" panose="020B0604020202020204" pitchFamily="34" charset="0"/>
                <a:cs typeface="Arial" panose="020B0604020202020204" pitchFamily="34" charset="0"/>
              </a:rPr>
              <a:t> and poor supervision.</a:t>
            </a:r>
          </a:p>
        </p:txBody>
      </p:sp>
      <p:sp>
        <p:nvSpPr>
          <p:cNvPr id="331" name="Subtitle 2">
            <a:extLst>
              <a:ext uri="{FF2B5EF4-FFF2-40B4-BE49-F238E27FC236}">
                <a16:creationId xmlns:a16="http://schemas.microsoft.com/office/drawing/2014/main" id="{B8045642-0228-4CF2-8E6D-21E5F4E5B8B3}"/>
              </a:ext>
            </a:extLst>
          </p:cNvPr>
          <p:cNvSpPr txBox="1">
            <a:spLocks/>
          </p:cNvSpPr>
          <p:nvPr/>
        </p:nvSpPr>
        <p:spPr>
          <a:xfrm>
            <a:off x="4849130" y="1695426"/>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1</a:t>
            </a:r>
            <a:endParaRPr lang="en-US" sz="1013" dirty="0">
              <a:solidFill>
                <a:srgbClr val="445469"/>
              </a:solidFill>
              <a:latin typeface="Arial" panose="020B0604020202020204" pitchFamily="34" charset="0"/>
              <a:cs typeface="Arial" panose="020B0604020202020204" pitchFamily="34" charset="0"/>
            </a:endParaRPr>
          </a:p>
        </p:txBody>
      </p:sp>
      <p:sp>
        <p:nvSpPr>
          <p:cNvPr id="332" name="Subtitle 2">
            <a:extLst>
              <a:ext uri="{FF2B5EF4-FFF2-40B4-BE49-F238E27FC236}">
                <a16:creationId xmlns:a16="http://schemas.microsoft.com/office/drawing/2014/main" id="{ABA612CD-2C9C-450F-8666-A4D34C7B732A}"/>
              </a:ext>
            </a:extLst>
          </p:cNvPr>
          <p:cNvSpPr txBox="1">
            <a:spLocks/>
          </p:cNvSpPr>
          <p:nvPr/>
        </p:nvSpPr>
        <p:spPr>
          <a:xfrm>
            <a:off x="4854653" y="2508614"/>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2</a:t>
            </a:r>
            <a:endParaRPr lang="en-US" sz="1013" dirty="0">
              <a:solidFill>
                <a:srgbClr val="445469"/>
              </a:solidFill>
              <a:latin typeface="Arial" panose="020B0604020202020204" pitchFamily="34" charset="0"/>
              <a:cs typeface="Arial" panose="020B0604020202020204" pitchFamily="34" charset="0"/>
            </a:endParaRPr>
          </a:p>
        </p:txBody>
      </p:sp>
      <p:sp>
        <p:nvSpPr>
          <p:cNvPr id="333" name="Subtitle 2">
            <a:extLst>
              <a:ext uri="{FF2B5EF4-FFF2-40B4-BE49-F238E27FC236}">
                <a16:creationId xmlns:a16="http://schemas.microsoft.com/office/drawing/2014/main" id="{AD9421F8-A86A-456B-9AA1-BEF4260F3793}"/>
              </a:ext>
            </a:extLst>
          </p:cNvPr>
          <p:cNvSpPr txBox="1">
            <a:spLocks/>
          </p:cNvSpPr>
          <p:nvPr/>
        </p:nvSpPr>
        <p:spPr>
          <a:xfrm>
            <a:off x="4859634" y="3364513"/>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3</a:t>
            </a:r>
            <a:endParaRPr lang="en-US" sz="1013" dirty="0">
              <a:solidFill>
                <a:srgbClr val="4454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97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500" fill="hold"/>
                                        <p:tgtEl>
                                          <p:spTgt spid="331"/>
                                        </p:tgtEl>
                                        <p:attrNameLst>
                                          <p:attrName>ppt_x</p:attrName>
                                        </p:attrNameLst>
                                      </p:cBhvr>
                                      <p:tavLst>
                                        <p:tav tm="0">
                                          <p:val>
                                            <p:strVal val="#ppt_x"/>
                                          </p:val>
                                        </p:tav>
                                        <p:tav tm="100000">
                                          <p:val>
                                            <p:strVal val="#ppt_x"/>
                                          </p:val>
                                        </p:tav>
                                      </p:tavLst>
                                    </p:anim>
                                    <p:anim calcmode="lin" valueType="num">
                                      <p:cBhvr additive="base">
                                        <p:cTn id="8" dur="500" fill="hold"/>
                                        <p:tgtEl>
                                          <p:spTgt spid="3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9"/>
                                        </p:tgtEl>
                                        <p:attrNameLst>
                                          <p:attrName>style.visibility</p:attrName>
                                        </p:attrNameLst>
                                      </p:cBhvr>
                                      <p:to>
                                        <p:strVal val="visible"/>
                                      </p:to>
                                    </p:set>
                                    <p:anim calcmode="lin" valueType="num">
                                      <p:cBhvr additive="base">
                                        <p:cTn id="11" dur="500" fill="hold"/>
                                        <p:tgtEl>
                                          <p:spTgt spid="319"/>
                                        </p:tgtEl>
                                        <p:attrNameLst>
                                          <p:attrName>ppt_x</p:attrName>
                                        </p:attrNameLst>
                                      </p:cBhvr>
                                      <p:tavLst>
                                        <p:tav tm="0">
                                          <p:val>
                                            <p:strVal val="#ppt_x"/>
                                          </p:val>
                                        </p:tav>
                                        <p:tav tm="100000">
                                          <p:val>
                                            <p:strVal val="#ppt_x"/>
                                          </p:val>
                                        </p:tav>
                                      </p:tavLst>
                                    </p:anim>
                                    <p:anim calcmode="lin" valueType="num">
                                      <p:cBhvr additive="base">
                                        <p:cTn id="12" dur="500" fill="hold"/>
                                        <p:tgtEl>
                                          <p:spTgt spid="3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0"/>
                                        </p:tgtEl>
                                        <p:attrNameLst>
                                          <p:attrName>style.visibility</p:attrName>
                                        </p:attrNameLst>
                                      </p:cBhvr>
                                      <p:to>
                                        <p:strVal val="visible"/>
                                      </p:to>
                                    </p:set>
                                    <p:anim calcmode="lin" valueType="num">
                                      <p:cBhvr additive="base">
                                        <p:cTn id="15" dur="500" fill="hold"/>
                                        <p:tgtEl>
                                          <p:spTgt spid="320"/>
                                        </p:tgtEl>
                                        <p:attrNameLst>
                                          <p:attrName>ppt_x</p:attrName>
                                        </p:attrNameLst>
                                      </p:cBhvr>
                                      <p:tavLst>
                                        <p:tav tm="0">
                                          <p:val>
                                            <p:strVal val="#ppt_x"/>
                                          </p:val>
                                        </p:tav>
                                        <p:tav tm="100000">
                                          <p:val>
                                            <p:strVal val="#ppt_x"/>
                                          </p:val>
                                        </p:tav>
                                      </p:tavLst>
                                    </p:anim>
                                    <p:anim calcmode="lin" valueType="num">
                                      <p:cBhvr additive="base">
                                        <p:cTn id="16" dur="500" fill="hold"/>
                                        <p:tgtEl>
                                          <p:spTgt spid="3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2"/>
                                        </p:tgtEl>
                                        <p:attrNameLst>
                                          <p:attrName>style.visibility</p:attrName>
                                        </p:attrNameLst>
                                      </p:cBhvr>
                                      <p:to>
                                        <p:strVal val="visible"/>
                                      </p:to>
                                    </p:set>
                                    <p:anim calcmode="lin" valueType="num">
                                      <p:cBhvr additive="base">
                                        <p:cTn id="21" dur="500" fill="hold"/>
                                        <p:tgtEl>
                                          <p:spTgt spid="322"/>
                                        </p:tgtEl>
                                        <p:attrNameLst>
                                          <p:attrName>ppt_x</p:attrName>
                                        </p:attrNameLst>
                                      </p:cBhvr>
                                      <p:tavLst>
                                        <p:tav tm="0">
                                          <p:val>
                                            <p:strVal val="#ppt_x"/>
                                          </p:val>
                                        </p:tav>
                                        <p:tav tm="100000">
                                          <p:val>
                                            <p:strVal val="#ppt_x"/>
                                          </p:val>
                                        </p:tav>
                                      </p:tavLst>
                                    </p:anim>
                                    <p:anim calcmode="lin" valueType="num">
                                      <p:cBhvr additive="base">
                                        <p:cTn id="22" dur="500" fill="hold"/>
                                        <p:tgtEl>
                                          <p:spTgt spid="3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2"/>
                                        </p:tgtEl>
                                        <p:attrNameLst>
                                          <p:attrName>style.visibility</p:attrName>
                                        </p:attrNameLst>
                                      </p:cBhvr>
                                      <p:to>
                                        <p:strVal val="visible"/>
                                      </p:to>
                                    </p:set>
                                    <p:anim calcmode="lin" valueType="num">
                                      <p:cBhvr additive="base">
                                        <p:cTn id="25" dur="500" fill="hold"/>
                                        <p:tgtEl>
                                          <p:spTgt spid="332"/>
                                        </p:tgtEl>
                                        <p:attrNameLst>
                                          <p:attrName>ppt_x</p:attrName>
                                        </p:attrNameLst>
                                      </p:cBhvr>
                                      <p:tavLst>
                                        <p:tav tm="0">
                                          <p:val>
                                            <p:strVal val="#ppt_x"/>
                                          </p:val>
                                        </p:tav>
                                        <p:tav tm="100000">
                                          <p:val>
                                            <p:strVal val="#ppt_x"/>
                                          </p:val>
                                        </p:tav>
                                      </p:tavLst>
                                    </p:anim>
                                    <p:anim calcmode="lin" valueType="num">
                                      <p:cBhvr additive="base">
                                        <p:cTn id="26" dur="500" fill="hold"/>
                                        <p:tgtEl>
                                          <p:spTgt spid="33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3"/>
                                        </p:tgtEl>
                                        <p:attrNameLst>
                                          <p:attrName>style.visibility</p:attrName>
                                        </p:attrNameLst>
                                      </p:cBhvr>
                                      <p:to>
                                        <p:strVal val="visible"/>
                                      </p:to>
                                    </p:set>
                                    <p:anim calcmode="lin" valueType="num">
                                      <p:cBhvr additive="base">
                                        <p:cTn id="29" dur="500" fill="hold"/>
                                        <p:tgtEl>
                                          <p:spTgt spid="323"/>
                                        </p:tgtEl>
                                        <p:attrNameLst>
                                          <p:attrName>ppt_x</p:attrName>
                                        </p:attrNameLst>
                                      </p:cBhvr>
                                      <p:tavLst>
                                        <p:tav tm="0">
                                          <p:val>
                                            <p:strVal val="#ppt_x"/>
                                          </p:val>
                                        </p:tav>
                                        <p:tav tm="100000">
                                          <p:val>
                                            <p:strVal val="#ppt_x"/>
                                          </p:val>
                                        </p:tav>
                                      </p:tavLst>
                                    </p:anim>
                                    <p:anim calcmode="lin" valueType="num">
                                      <p:cBhvr additive="base">
                                        <p:cTn id="30"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5"/>
                                        </p:tgtEl>
                                        <p:attrNameLst>
                                          <p:attrName>style.visibility</p:attrName>
                                        </p:attrNameLst>
                                      </p:cBhvr>
                                      <p:to>
                                        <p:strVal val="visible"/>
                                      </p:to>
                                    </p:set>
                                    <p:anim calcmode="lin" valueType="num">
                                      <p:cBhvr additive="base">
                                        <p:cTn id="35" dur="500" fill="hold"/>
                                        <p:tgtEl>
                                          <p:spTgt spid="325"/>
                                        </p:tgtEl>
                                        <p:attrNameLst>
                                          <p:attrName>ppt_x</p:attrName>
                                        </p:attrNameLst>
                                      </p:cBhvr>
                                      <p:tavLst>
                                        <p:tav tm="0">
                                          <p:val>
                                            <p:strVal val="#ppt_x"/>
                                          </p:val>
                                        </p:tav>
                                        <p:tav tm="100000">
                                          <p:val>
                                            <p:strVal val="#ppt_x"/>
                                          </p:val>
                                        </p:tav>
                                      </p:tavLst>
                                    </p:anim>
                                    <p:anim calcmode="lin" valueType="num">
                                      <p:cBhvr additive="base">
                                        <p:cTn id="36" dur="500" fill="hold"/>
                                        <p:tgtEl>
                                          <p:spTgt spid="3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3"/>
                                        </p:tgtEl>
                                        <p:attrNameLst>
                                          <p:attrName>style.visibility</p:attrName>
                                        </p:attrNameLst>
                                      </p:cBhvr>
                                      <p:to>
                                        <p:strVal val="visible"/>
                                      </p:to>
                                    </p:set>
                                    <p:anim calcmode="lin" valueType="num">
                                      <p:cBhvr additive="base">
                                        <p:cTn id="39" dur="500" fill="hold"/>
                                        <p:tgtEl>
                                          <p:spTgt spid="333"/>
                                        </p:tgtEl>
                                        <p:attrNameLst>
                                          <p:attrName>ppt_x</p:attrName>
                                        </p:attrNameLst>
                                      </p:cBhvr>
                                      <p:tavLst>
                                        <p:tav tm="0">
                                          <p:val>
                                            <p:strVal val="#ppt_x"/>
                                          </p:val>
                                        </p:tav>
                                        <p:tav tm="100000">
                                          <p:val>
                                            <p:strVal val="#ppt_x"/>
                                          </p:val>
                                        </p:tav>
                                      </p:tavLst>
                                    </p:anim>
                                    <p:anim calcmode="lin" valueType="num">
                                      <p:cBhvr additive="base">
                                        <p:cTn id="40" dur="500" fill="hold"/>
                                        <p:tgtEl>
                                          <p:spTgt spid="3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6"/>
                                        </p:tgtEl>
                                        <p:attrNameLst>
                                          <p:attrName>style.visibility</p:attrName>
                                        </p:attrNameLst>
                                      </p:cBhvr>
                                      <p:to>
                                        <p:strVal val="visible"/>
                                      </p:to>
                                    </p:set>
                                    <p:anim calcmode="lin" valueType="num">
                                      <p:cBhvr additive="base">
                                        <p:cTn id="43" dur="500" fill="hold"/>
                                        <p:tgtEl>
                                          <p:spTgt spid="326"/>
                                        </p:tgtEl>
                                        <p:attrNameLst>
                                          <p:attrName>ppt_x</p:attrName>
                                        </p:attrNameLst>
                                      </p:cBhvr>
                                      <p:tavLst>
                                        <p:tav tm="0">
                                          <p:val>
                                            <p:strVal val="#ppt_x"/>
                                          </p:val>
                                        </p:tav>
                                        <p:tav tm="100000">
                                          <p:val>
                                            <p:strVal val="#ppt_x"/>
                                          </p:val>
                                        </p:tav>
                                      </p:tavLst>
                                    </p:anim>
                                    <p:anim calcmode="lin" valueType="num">
                                      <p:cBhvr additive="base">
                                        <p:cTn id="44" dur="500" fill="hold"/>
                                        <p:tgtEl>
                                          <p:spTgt spid="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p:bldP spid="320" grpId="0"/>
      <p:bldP spid="322" grpId="0" animBg="1"/>
      <p:bldP spid="323" grpId="0"/>
      <p:bldP spid="325" grpId="0" animBg="1"/>
      <p:bldP spid="326" grpId="0"/>
      <p:bldP spid="331" grpId="0"/>
      <p:bldP spid="332" grpId="0"/>
      <p:bldP spid="3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AFD3-92D5-43BC-B659-816179AF14BC}"/>
              </a:ext>
            </a:extLst>
          </p:cNvPr>
          <p:cNvSpPr>
            <a:spLocks noGrp="1"/>
          </p:cNvSpPr>
          <p:nvPr>
            <p:ph type="title"/>
          </p:nvPr>
        </p:nvSpPr>
        <p:spPr>
          <a:xfrm>
            <a:off x="467544" y="447030"/>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Stakeholders</a:t>
            </a:r>
            <a:br>
              <a:rPr lang="en-AU" b="1" dirty="0">
                <a:latin typeface="Arial" panose="020B0604020202020204" pitchFamily="34" charset="0"/>
                <a:cs typeface="Arial" panose="020B0604020202020204" pitchFamily="34" charset="0"/>
              </a:rPr>
            </a:br>
            <a:r>
              <a:rPr lang="en-AU" sz="2000" dirty="0">
                <a:latin typeface="Arial" panose="020B0604020202020204" pitchFamily="34" charset="0"/>
                <a:cs typeface="Arial" panose="020B0604020202020204" pitchFamily="34" charset="0"/>
              </a:rPr>
              <a:t>Working together on the Medical Training Survey</a:t>
            </a:r>
            <a:endParaRPr lang="en-AU"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645A590-9468-4AA7-96F9-BB14DF4C2AE1}"/>
              </a:ext>
            </a:extLst>
          </p:cNvPr>
          <p:cNvGrpSpPr/>
          <p:nvPr/>
        </p:nvGrpSpPr>
        <p:grpSpPr>
          <a:xfrm>
            <a:off x="3635896" y="1419622"/>
            <a:ext cx="1979060" cy="3264213"/>
            <a:chOff x="9540149" y="3086791"/>
            <a:chExt cx="5277493" cy="8704568"/>
          </a:xfrm>
        </p:grpSpPr>
        <p:sp>
          <p:nvSpPr>
            <p:cNvPr id="6" name="Freeform 6641">
              <a:extLst>
                <a:ext uri="{FF2B5EF4-FFF2-40B4-BE49-F238E27FC236}">
                  <a16:creationId xmlns:a16="http://schemas.microsoft.com/office/drawing/2014/main" id="{F384D726-7991-4CA7-91A2-BABB155DB67C}"/>
                </a:ext>
              </a:extLst>
            </p:cNvPr>
            <p:cNvSpPr>
              <a:spLocks noChangeArrowheads="1"/>
            </p:cNvSpPr>
            <p:nvPr/>
          </p:nvSpPr>
          <p:spPr bwMode="auto">
            <a:xfrm>
              <a:off x="11444884" y="11421810"/>
              <a:ext cx="1417633" cy="369549"/>
            </a:xfrm>
            <a:custGeom>
              <a:avLst/>
              <a:gdLst>
                <a:gd name="T0" fmla="*/ 1868 w 1869"/>
                <a:gd name="T1" fmla="*/ 245 h 492"/>
                <a:gd name="T2" fmla="*/ 1868 w 1869"/>
                <a:gd name="T3" fmla="*/ 245 h 492"/>
                <a:gd name="T4" fmla="*/ 1603 w 1869"/>
                <a:gd name="T5" fmla="*/ 491 h 492"/>
                <a:gd name="T6" fmla="*/ 264 w 1869"/>
                <a:gd name="T7" fmla="*/ 491 h 492"/>
                <a:gd name="T8" fmla="*/ 0 w 1869"/>
                <a:gd name="T9" fmla="*/ 245 h 492"/>
                <a:gd name="T10" fmla="*/ 0 w 1869"/>
                <a:gd name="T11" fmla="*/ 245 h 492"/>
                <a:gd name="T12" fmla="*/ 264 w 1869"/>
                <a:gd name="T13" fmla="*/ 0 h 492"/>
                <a:gd name="T14" fmla="*/ 1603 w 1869"/>
                <a:gd name="T15" fmla="*/ 0 h 492"/>
                <a:gd name="T16" fmla="*/ 1868 w 1869"/>
                <a:gd name="T17" fmla="*/ 24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492">
                  <a:moveTo>
                    <a:pt x="1868" y="245"/>
                  </a:moveTo>
                  <a:lnTo>
                    <a:pt x="1868" y="245"/>
                  </a:lnTo>
                  <a:cubicBezTo>
                    <a:pt x="1868" y="380"/>
                    <a:pt x="1747" y="491"/>
                    <a:pt x="1603" y="491"/>
                  </a:cubicBezTo>
                  <a:cubicBezTo>
                    <a:pt x="264" y="491"/>
                    <a:pt x="264" y="491"/>
                    <a:pt x="264" y="491"/>
                  </a:cubicBezTo>
                  <a:cubicBezTo>
                    <a:pt x="120" y="491"/>
                    <a:pt x="0" y="380"/>
                    <a:pt x="0" y="245"/>
                  </a:cubicBezTo>
                  <a:lnTo>
                    <a:pt x="0" y="245"/>
                  </a:lnTo>
                  <a:cubicBezTo>
                    <a:pt x="0" y="111"/>
                    <a:pt x="120" y="0"/>
                    <a:pt x="264" y="0"/>
                  </a:cubicBezTo>
                  <a:cubicBezTo>
                    <a:pt x="1603" y="0"/>
                    <a:pt x="1603" y="0"/>
                    <a:pt x="1603" y="0"/>
                  </a:cubicBezTo>
                  <a:cubicBezTo>
                    <a:pt x="1747" y="0"/>
                    <a:pt x="1868" y="111"/>
                    <a:pt x="1868" y="245"/>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7" name="Freeform 6642">
              <a:extLst>
                <a:ext uri="{FF2B5EF4-FFF2-40B4-BE49-F238E27FC236}">
                  <a16:creationId xmlns:a16="http://schemas.microsoft.com/office/drawing/2014/main" id="{F91FA77F-79EB-4113-8E87-B3EA80DA484C}"/>
                </a:ext>
              </a:extLst>
            </p:cNvPr>
            <p:cNvSpPr>
              <a:spLocks noChangeArrowheads="1"/>
            </p:cNvSpPr>
            <p:nvPr/>
          </p:nvSpPr>
          <p:spPr bwMode="auto">
            <a:xfrm>
              <a:off x="11105593" y="11280709"/>
              <a:ext cx="2096215" cy="305719"/>
            </a:xfrm>
            <a:custGeom>
              <a:avLst/>
              <a:gdLst>
                <a:gd name="T0" fmla="*/ 375 w 2760"/>
                <a:gd name="T1" fmla="*/ 409 h 410"/>
                <a:gd name="T2" fmla="*/ 375 w 2760"/>
                <a:gd name="T3" fmla="*/ 409 h 410"/>
                <a:gd name="T4" fmla="*/ 2388 w 2760"/>
                <a:gd name="T5" fmla="*/ 409 h 410"/>
                <a:gd name="T6" fmla="*/ 2552 w 2760"/>
                <a:gd name="T7" fmla="*/ 245 h 410"/>
                <a:gd name="T8" fmla="*/ 2759 w 2760"/>
                <a:gd name="T9" fmla="*/ 0 h 410"/>
                <a:gd name="T10" fmla="*/ 0 w 2760"/>
                <a:gd name="T11" fmla="*/ 0 h 410"/>
                <a:gd name="T12" fmla="*/ 20 w 2760"/>
                <a:gd name="T13" fmla="*/ 34 h 410"/>
                <a:gd name="T14" fmla="*/ 375 w 2760"/>
                <a:gd name="T15" fmla="*/ 40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0" h="410">
                  <a:moveTo>
                    <a:pt x="375" y="409"/>
                  </a:moveTo>
                  <a:lnTo>
                    <a:pt x="375" y="409"/>
                  </a:lnTo>
                  <a:cubicBezTo>
                    <a:pt x="2388" y="409"/>
                    <a:pt x="2388" y="409"/>
                    <a:pt x="2388" y="409"/>
                  </a:cubicBezTo>
                  <a:cubicBezTo>
                    <a:pt x="2417" y="380"/>
                    <a:pt x="2465" y="332"/>
                    <a:pt x="2552" y="245"/>
                  </a:cubicBezTo>
                  <a:cubicBezTo>
                    <a:pt x="2662" y="130"/>
                    <a:pt x="2730" y="53"/>
                    <a:pt x="2759" y="0"/>
                  </a:cubicBezTo>
                  <a:cubicBezTo>
                    <a:pt x="0" y="0"/>
                    <a:pt x="0" y="0"/>
                    <a:pt x="0" y="0"/>
                  </a:cubicBezTo>
                  <a:cubicBezTo>
                    <a:pt x="5" y="10"/>
                    <a:pt x="10" y="24"/>
                    <a:pt x="20" y="34"/>
                  </a:cubicBezTo>
                  <a:cubicBezTo>
                    <a:pt x="48" y="67"/>
                    <a:pt x="308" y="342"/>
                    <a:pt x="375" y="409"/>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8" name="Freeform 6643">
              <a:extLst>
                <a:ext uri="{FF2B5EF4-FFF2-40B4-BE49-F238E27FC236}">
                  <a16:creationId xmlns:a16="http://schemas.microsoft.com/office/drawing/2014/main" id="{E8DE03D0-40EE-4404-A1B3-5E389A9E1193}"/>
                </a:ext>
              </a:extLst>
            </p:cNvPr>
            <p:cNvSpPr>
              <a:spLocks noChangeArrowheads="1"/>
            </p:cNvSpPr>
            <p:nvPr/>
          </p:nvSpPr>
          <p:spPr bwMode="auto">
            <a:xfrm>
              <a:off x="11035046" y="10245971"/>
              <a:ext cx="2250746" cy="204933"/>
            </a:xfrm>
            <a:custGeom>
              <a:avLst/>
              <a:gdLst>
                <a:gd name="T0" fmla="*/ 2962 w 2963"/>
                <a:gd name="T1" fmla="*/ 140 h 280"/>
                <a:gd name="T2" fmla="*/ 2962 w 2963"/>
                <a:gd name="T3" fmla="*/ 140 h 280"/>
                <a:gd name="T4" fmla="*/ 2837 w 2963"/>
                <a:gd name="T5" fmla="*/ 279 h 280"/>
                <a:gd name="T6" fmla="*/ 126 w 2963"/>
                <a:gd name="T7" fmla="*/ 279 h 280"/>
                <a:gd name="T8" fmla="*/ 0 w 2963"/>
                <a:gd name="T9" fmla="*/ 140 h 280"/>
                <a:gd name="T10" fmla="*/ 0 w 2963"/>
                <a:gd name="T11" fmla="*/ 140 h 280"/>
                <a:gd name="T12" fmla="*/ 126 w 2963"/>
                <a:gd name="T13" fmla="*/ 0 h 280"/>
                <a:gd name="T14" fmla="*/ 2837 w 2963"/>
                <a:gd name="T15" fmla="*/ 0 h 280"/>
                <a:gd name="T16" fmla="*/ 2962 w 2963"/>
                <a:gd name="T17" fmla="*/ 1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0">
                  <a:moveTo>
                    <a:pt x="2962" y="140"/>
                  </a:moveTo>
                  <a:lnTo>
                    <a:pt x="2962" y="140"/>
                  </a:lnTo>
                  <a:cubicBezTo>
                    <a:pt x="2962" y="217"/>
                    <a:pt x="2904" y="279"/>
                    <a:pt x="2837" y="279"/>
                  </a:cubicBezTo>
                  <a:cubicBezTo>
                    <a:pt x="126" y="279"/>
                    <a:pt x="126" y="279"/>
                    <a:pt x="126" y="279"/>
                  </a:cubicBezTo>
                  <a:cubicBezTo>
                    <a:pt x="58" y="279"/>
                    <a:pt x="0" y="217"/>
                    <a:pt x="0" y="140"/>
                  </a:cubicBezTo>
                  <a:lnTo>
                    <a:pt x="0" y="140"/>
                  </a:lnTo>
                  <a:cubicBezTo>
                    <a:pt x="0" y="63"/>
                    <a:pt x="58" y="0"/>
                    <a:pt x="126" y="0"/>
                  </a:cubicBezTo>
                  <a:cubicBezTo>
                    <a:pt x="2837" y="0"/>
                    <a:pt x="2837" y="0"/>
                    <a:pt x="2837" y="0"/>
                  </a:cubicBezTo>
                  <a:cubicBezTo>
                    <a:pt x="2904" y="0"/>
                    <a:pt x="2962" y="63"/>
                    <a:pt x="2962" y="140"/>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9" name="Freeform 6644">
              <a:extLst>
                <a:ext uri="{FF2B5EF4-FFF2-40B4-BE49-F238E27FC236}">
                  <a16:creationId xmlns:a16="http://schemas.microsoft.com/office/drawing/2014/main" id="{EC1B6144-9431-4189-B985-CE49C6773E04}"/>
                </a:ext>
              </a:extLst>
            </p:cNvPr>
            <p:cNvSpPr>
              <a:spLocks noChangeArrowheads="1"/>
            </p:cNvSpPr>
            <p:nvPr/>
          </p:nvSpPr>
          <p:spPr bwMode="auto">
            <a:xfrm>
              <a:off x="11035046" y="10561768"/>
              <a:ext cx="2250746" cy="211652"/>
            </a:xfrm>
            <a:custGeom>
              <a:avLst/>
              <a:gdLst>
                <a:gd name="T0" fmla="*/ 2962 w 2963"/>
                <a:gd name="T1" fmla="*/ 139 h 285"/>
                <a:gd name="T2" fmla="*/ 2962 w 2963"/>
                <a:gd name="T3" fmla="*/ 139 h 285"/>
                <a:gd name="T4" fmla="*/ 2837 w 2963"/>
                <a:gd name="T5" fmla="*/ 284 h 285"/>
                <a:gd name="T6" fmla="*/ 126 w 2963"/>
                <a:gd name="T7" fmla="*/ 284 h 285"/>
                <a:gd name="T8" fmla="*/ 0 w 2963"/>
                <a:gd name="T9" fmla="*/ 139 h 285"/>
                <a:gd name="T10" fmla="*/ 0 w 2963"/>
                <a:gd name="T11" fmla="*/ 139 h 285"/>
                <a:gd name="T12" fmla="*/ 126 w 2963"/>
                <a:gd name="T13" fmla="*/ 0 h 285"/>
                <a:gd name="T14" fmla="*/ 2837 w 2963"/>
                <a:gd name="T15" fmla="*/ 0 h 285"/>
                <a:gd name="T16" fmla="*/ 2962 w 2963"/>
                <a:gd name="T17"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39"/>
                  </a:moveTo>
                  <a:lnTo>
                    <a:pt x="2962" y="139"/>
                  </a:lnTo>
                  <a:cubicBezTo>
                    <a:pt x="2962" y="217"/>
                    <a:pt x="2904" y="284"/>
                    <a:pt x="2837" y="284"/>
                  </a:cubicBezTo>
                  <a:cubicBezTo>
                    <a:pt x="126" y="284"/>
                    <a:pt x="126" y="284"/>
                    <a:pt x="126" y="284"/>
                  </a:cubicBezTo>
                  <a:cubicBezTo>
                    <a:pt x="58" y="284"/>
                    <a:pt x="0" y="217"/>
                    <a:pt x="0" y="139"/>
                  </a:cubicBezTo>
                  <a:lnTo>
                    <a:pt x="0" y="139"/>
                  </a:lnTo>
                  <a:cubicBezTo>
                    <a:pt x="0" y="63"/>
                    <a:pt x="58" y="0"/>
                    <a:pt x="126" y="0"/>
                  </a:cubicBezTo>
                  <a:cubicBezTo>
                    <a:pt x="2837" y="0"/>
                    <a:pt x="2837" y="0"/>
                    <a:pt x="2837" y="0"/>
                  </a:cubicBezTo>
                  <a:cubicBezTo>
                    <a:pt x="2904" y="0"/>
                    <a:pt x="2962" y="63"/>
                    <a:pt x="2962" y="139"/>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0" name="Freeform 6645">
              <a:extLst>
                <a:ext uri="{FF2B5EF4-FFF2-40B4-BE49-F238E27FC236}">
                  <a16:creationId xmlns:a16="http://schemas.microsoft.com/office/drawing/2014/main" id="{324C868D-1E09-4AA5-8BAE-3EA269E8292B}"/>
                </a:ext>
              </a:extLst>
            </p:cNvPr>
            <p:cNvSpPr>
              <a:spLocks noChangeArrowheads="1"/>
            </p:cNvSpPr>
            <p:nvPr/>
          </p:nvSpPr>
          <p:spPr bwMode="auto">
            <a:xfrm>
              <a:off x="11035046" y="10877564"/>
              <a:ext cx="2250746" cy="211652"/>
            </a:xfrm>
            <a:custGeom>
              <a:avLst/>
              <a:gdLst>
                <a:gd name="T0" fmla="*/ 2962 w 2963"/>
                <a:gd name="T1" fmla="*/ 145 h 285"/>
                <a:gd name="T2" fmla="*/ 2962 w 2963"/>
                <a:gd name="T3" fmla="*/ 145 h 285"/>
                <a:gd name="T4" fmla="*/ 2837 w 2963"/>
                <a:gd name="T5" fmla="*/ 284 h 285"/>
                <a:gd name="T6" fmla="*/ 126 w 2963"/>
                <a:gd name="T7" fmla="*/ 284 h 285"/>
                <a:gd name="T8" fmla="*/ 0 w 2963"/>
                <a:gd name="T9" fmla="*/ 145 h 285"/>
                <a:gd name="T10" fmla="*/ 0 w 2963"/>
                <a:gd name="T11" fmla="*/ 145 h 285"/>
                <a:gd name="T12" fmla="*/ 126 w 2963"/>
                <a:gd name="T13" fmla="*/ 0 h 285"/>
                <a:gd name="T14" fmla="*/ 2837 w 2963"/>
                <a:gd name="T15" fmla="*/ 0 h 285"/>
                <a:gd name="T16" fmla="*/ 2962 w 2963"/>
                <a:gd name="T17" fmla="*/ 1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45"/>
                  </a:moveTo>
                  <a:lnTo>
                    <a:pt x="2962" y="145"/>
                  </a:lnTo>
                  <a:cubicBezTo>
                    <a:pt x="2962" y="222"/>
                    <a:pt x="2904" y="284"/>
                    <a:pt x="2837" y="284"/>
                  </a:cubicBezTo>
                  <a:cubicBezTo>
                    <a:pt x="126" y="284"/>
                    <a:pt x="126" y="284"/>
                    <a:pt x="126" y="284"/>
                  </a:cubicBezTo>
                  <a:cubicBezTo>
                    <a:pt x="58" y="284"/>
                    <a:pt x="0" y="222"/>
                    <a:pt x="0" y="145"/>
                  </a:cubicBezTo>
                  <a:lnTo>
                    <a:pt x="0" y="145"/>
                  </a:lnTo>
                  <a:cubicBezTo>
                    <a:pt x="0" y="63"/>
                    <a:pt x="58" y="0"/>
                    <a:pt x="126" y="0"/>
                  </a:cubicBezTo>
                  <a:cubicBezTo>
                    <a:pt x="2837" y="0"/>
                    <a:pt x="2837" y="0"/>
                    <a:pt x="2837" y="0"/>
                  </a:cubicBezTo>
                  <a:cubicBezTo>
                    <a:pt x="2904" y="0"/>
                    <a:pt x="2962" y="63"/>
                    <a:pt x="2962" y="145"/>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1" name="Freeform 6646">
              <a:extLst>
                <a:ext uri="{FF2B5EF4-FFF2-40B4-BE49-F238E27FC236}">
                  <a16:creationId xmlns:a16="http://schemas.microsoft.com/office/drawing/2014/main" id="{1641266E-25E1-490C-832B-AEE466A8736B}"/>
                </a:ext>
              </a:extLst>
            </p:cNvPr>
            <p:cNvSpPr>
              <a:spLocks noChangeArrowheads="1"/>
            </p:cNvSpPr>
            <p:nvPr/>
          </p:nvSpPr>
          <p:spPr bwMode="auto">
            <a:xfrm>
              <a:off x="11035046" y="11159766"/>
              <a:ext cx="2233949" cy="131023"/>
            </a:xfrm>
            <a:custGeom>
              <a:avLst/>
              <a:gdLst>
                <a:gd name="T0" fmla="*/ 2942 w 2943"/>
                <a:gd name="T1" fmla="*/ 91 h 179"/>
                <a:gd name="T2" fmla="*/ 2942 w 2943"/>
                <a:gd name="T3" fmla="*/ 91 h 179"/>
                <a:gd name="T4" fmla="*/ 2812 w 2943"/>
                <a:gd name="T5" fmla="*/ 178 h 179"/>
                <a:gd name="T6" fmla="*/ 126 w 2943"/>
                <a:gd name="T7" fmla="*/ 178 h 179"/>
                <a:gd name="T8" fmla="*/ 0 w 2943"/>
                <a:gd name="T9" fmla="*/ 91 h 179"/>
                <a:gd name="T10" fmla="*/ 0 w 2943"/>
                <a:gd name="T11" fmla="*/ 91 h 179"/>
                <a:gd name="T12" fmla="*/ 126 w 2943"/>
                <a:gd name="T13" fmla="*/ 0 h 179"/>
                <a:gd name="T14" fmla="*/ 2812 w 2943"/>
                <a:gd name="T15" fmla="*/ 0 h 179"/>
                <a:gd name="T16" fmla="*/ 2942 w 2943"/>
                <a:gd name="T17"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3" h="179">
                  <a:moveTo>
                    <a:pt x="2942" y="91"/>
                  </a:moveTo>
                  <a:lnTo>
                    <a:pt x="2942" y="91"/>
                  </a:lnTo>
                  <a:cubicBezTo>
                    <a:pt x="2942" y="140"/>
                    <a:pt x="2885" y="178"/>
                    <a:pt x="2812" y="178"/>
                  </a:cubicBezTo>
                  <a:cubicBezTo>
                    <a:pt x="126" y="178"/>
                    <a:pt x="126" y="178"/>
                    <a:pt x="126" y="178"/>
                  </a:cubicBezTo>
                  <a:cubicBezTo>
                    <a:pt x="53" y="178"/>
                    <a:pt x="0" y="140"/>
                    <a:pt x="0" y="91"/>
                  </a:cubicBezTo>
                  <a:lnTo>
                    <a:pt x="0" y="91"/>
                  </a:lnTo>
                  <a:cubicBezTo>
                    <a:pt x="0" y="43"/>
                    <a:pt x="53" y="0"/>
                    <a:pt x="126" y="0"/>
                  </a:cubicBezTo>
                  <a:cubicBezTo>
                    <a:pt x="2812" y="0"/>
                    <a:pt x="2812" y="0"/>
                    <a:pt x="2812" y="0"/>
                  </a:cubicBezTo>
                  <a:cubicBezTo>
                    <a:pt x="2885" y="0"/>
                    <a:pt x="2942" y="43"/>
                    <a:pt x="2942" y="91"/>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2" name="Freeform 6647">
              <a:extLst>
                <a:ext uri="{FF2B5EF4-FFF2-40B4-BE49-F238E27FC236}">
                  <a16:creationId xmlns:a16="http://schemas.microsoft.com/office/drawing/2014/main" id="{D7321EF3-49C7-4E7F-8998-AAAC3160FE6F}"/>
                </a:ext>
              </a:extLst>
            </p:cNvPr>
            <p:cNvSpPr>
              <a:spLocks noChangeArrowheads="1"/>
            </p:cNvSpPr>
            <p:nvPr/>
          </p:nvSpPr>
          <p:spPr bwMode="auto">
            <a:xfrm>
              <a:off x="11018249" y="9926813"/>
              <a:ext cx="2287697" cy="211652"/>
            </a:xfrm>
            <a:custGeom>
              <a:avLst/>
              <a:gdLst>
                <a:gd name="T0" fmla="*/ 3009 w 3010"/>
                <a:gd name="T1" fmla="*/ 140 h 286"/>
                <a:gd name="T2" fmla="*/ 3009 w 3010"/>
                <a:gd name="T3" fmla="*/ 140 h 286"/>
                <a:gd name="T4" fmla="*/ 2879 w 3010"/>
                <a:gd name="T5" fmla="*/ 285 h 286"/>
                <a:gd name="T6" fmla="*/ 130 w 3010"/>
                <a:gd name="T7" fmla="*/ 285 h 286"/>
                <a:gd name="T8" fmla="*/ 0 w 3010"/>
                <a:gd name="T9" fmla="*/ 140 h 286"/>
                <a:gd name="T10" fmla="*/ 0 w 3010"/>
                <a:gd name="T11" fmla="*/ 140 h 286"/>
                <a:gd name="T12" fmla="*/ 130 w 3010"/>
                <a:gd name="T13" fmla="*/ 0 h 286"/>
                <a:gd name="T14" fmla="*/ 2879 w 3010"/>
                <a:gd name="T15" fmla="*/ 0 h 286"/>
                <a:gd name="T16" fmla="*/ 3009 w 3010"/>
                <a:gd name="T17" fmla="*/ 1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0" h="286">
                  <a:moveTo>
                    <a:pt x="3009" y="140"/>
                  </a:moveTo>
                  <a:lnTo>
                    <a:pt x="3009" y="140"/>
                  </a:lnTo>
                  <a:cubicBezTo>
                    <a:pt x="3009" y="221"/>
                    <a:pt x="2951" y="285"/>
                    <a:pt x="2879" y="285"/>
                  </a:cubicBezTo>
                  <a:cubicBezTo>
                    <a:pt x="130" y="285"/>
                    <a:pt x="130" y="285"/>
                    <a:pt x="130" y="285"/>
                  </a:cubicBezTo>
                  <a:cubicBezTo>
                    <a:pt x="57" y="285"/>
                    <a:pt x="0" y="221"/>
                    <a:pt x="0" y="140"/>
                  </a:cubicBezTo>
                  <a:lnTo>
                    <a:pt x="0" y="140"/>
                  </a:lnTo>
                  <a:cubicBezTo>
                    <a:pt x="0" y="63"/>
                    <a:pt x="57" y="0"/>
                    <a:pt x="130" y="0"/>
                  </a:cubicBezTo>
                  <a:cubicBezTo>
                    <a:pt x="2879" y="0"/>
                    <a:pt x="2879" y="0"/>
                    <a:pt x="2879" y="0"/>
                  </a:cubicBezTo>
                  <a:cubicBezTo>
                    <a:pt x="2951" y="0"/>
                    <a:pt x="3009" y="63"/>
                    <a:pt x="3009" y="140"/>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3" name="Freeform 6648">
              <a:extLst>
                <a:ext uri="{FF2B5EF4-FFF2-40B4-BE49-F238E27FC236}">
                  <a16:creationId xmlns:a16="http://schemas.microsoft.com/office/drawing/2014/main" id="{510C4334-A4DB-4FDB-8BCC-EF551F524830}"/>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 name="T8" fmla="*/ 0 w 4576"/>
                <a:gd name="T9" fmla="*/ 0 h 2895"/>
              </a:gdLst>
              <a:ahLst/>
              <a:cxnLst>
                <a:cxn ang="0">
                  <a:pos x="T0" y="T1"/>
                </a:cxn>
                <a:cxn ang="0">
                  <a:pos x="T2" y="T3"/>
                </a:cxn>
                <a:cxn ang="0">
                  <a:pos x="T4" y="T5"/>
                </a:cxn>
                <a:cxn ang="0">
                  <a:pos x="T6" y="T7"/>
                </a:cxn>
                <a:cxn ang="0">
                  <a:pos x="T8" y="T9"/>
                </a:cxn>
              </a:cxnLst>
              <a:rect l="0" t="0" r="r" b="b"/>
              <a:pathLst>
                <a:path w="4576" h="2895">
                  <a:moveTo>
                    <a:pt x="0" y="0"/>
                  </a:moveTo>
                  <a:lnTo>
                    <a:pt x="4575" y="2894"/>
                  </a:lnTo>
                  <a:lnTo>
                    <a:pt x="3698" y="1016"/>
                  </a:lnTo>
                  <a:lnTo>
                    <a:pt x="1705" y="0"/>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4" name="Freeform 6649">
              <a:extLst>
                <a:ext uri="{FF2B5EF4-FFF2-40B4-BE49-F238E27FC236}">
                  <a16:creationId xmlns:a16="http://schemas.microsoft.com/office/drawing/2014/main" id="{E84D4EE7-895D-4824-8952-355D6F064870}"/>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Lst>
              <a:ahLst/>
              <a:cxnLst>
                <a:cxn ang="0">
                  <a:pos x="T0" y="T1"/>
                </a:cxn>
                <a:cxn ang="0">
                  <a:pos x="T2" y="T3"/>
                </a:cxn>
                <a:cxn ang="0">
                  <a:pos x="T4" y="T5"/>
                </a:cxn>
                <a:cxn ang="0">
                  <a:pos x="T6" y="T7"/>
                </a:cxn>
              </a:cxnLst>
              <a:rect l="0" t="0" r="r" b="b"/>
              <a:pathLst>
                <a:path w="4576" h="2895">
                  <a:moveTo>
                    <a:pt x="0" y="0"/>
                  </a:moveTo>
                  <a:lnTo>
                    <a:pt x="4575" y="2894"/>
                  </a:lnTo>
                  <a:lnTo>
                    <a:pt x="3698" y="1016"/>
                  </a:lnTo>
                  <a:lnTo>
                    <a:pt x="1705" y="0"/>
                  </a:ln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15" name="Freeform 6650">
              <a:extLst>
                <a:ext uri="{FF2B5EF4-FFF2-40B4-BE49-F238E27FC236}">
                  <a16:creationId xmlns:a16="http://schemas.microsoft.com/office/drawing/2014/main" id="{AE679E00-865D-483F-9D05-4D1B0A30FBEC}"/>
                </a:ext>
              </a:extLst>
            </p:cNvPr>
            <p:cNvSpPr>
              <a:spLocks noChangeArrowheads="1"/>
            </p:cNvSpPr>
            <p:nvPr/>
          </p:nvSpPr>
          <p:spPr bwMode="auto">
            <a:xfrm>
              <a:off x="9540149" y="4884146"/>
              <a:ext cx="5277493" cy="1552107"/>
            </a:xfrm>
            <a:custGeom>
              <a:avLst/>
              <a:gdLst>
                <a:gd name="T0" fmla="*/ 0 w 6935"/>
                <a:gd name="T1" fmla="*/ 0 h 2047"/>
                <a:gd name="T2" fmla="*/ 6934 w 6935"/>
                <a:gd name="T3" fmla="*/ 876 h 2047"/>
                <a:gd name="T4" fmla="*/ 6861 w 6935"/>
                <a:gd name="T5" fmla="*/ 1815 h 2047"/>
                <a:gd name="T6" fmla="*/ 5 w 6935"/>
                <a:gd name="T7" fmla="*/ 2046 h 2047"/>
                <a:gd name="T8" fmla="*/ 0 w 6935"/>
                <a:gd name="T9" fmla="*/ 0 h 2047"/>
              </a:gdLst>
              <a:ahLst/>
              <a:cxnLst>
                <a:cxn ang="0">
                  <a:pos x="T0" y="T1"/>
                </a:cxn>
                <a:cxn ang="0">
                  <a:pos x="T2" y="T3"/>
                </a:cxn>
                <a:cxn ang="0">
                  <a:pos x="T4" y="T5"/>
                </a:cxn>
                <a:cxn ang="0">
                  <a:pos x="T6" y="T7"/>
                </a:cxn>
                <a:cxn ang="0">
                  <a:pos x="T8" y="T9"/>
                </a:cxn>
              </a:cxnLst>
              <a:rect l="0" t="0" r="r" b="b"/>
              <a:pathLst>
                <a:path w="6935" h="2047">
                  <a:moveTo>
                    <a:pt x="0" y="0"/>
                  </a:moveTo>
                  <a:lnTo>
                    <a:pt x="6934" y="876"/>
                  </a:lnTo>
                  <a:lnTo>
                    <a:pt x="6861" y="1815"/>
                  </a:lnTo>
                  <a:lnTo>
                    <a:pt x="5" y="2046"/>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6" name="Freeform 6651">
              <a:extLst>
                <a:ext uri="{FF2B5EF4-FFF2-40B4-BE49-F238E27FC236}">
                  <a16:creationId xmlns:a16="http://schemas.microsoft.com/office/drawing/2014/main" id="{4476A087-92D8-4BC2-AD2C-D9D897CD64F5}"/>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 name="T8" fmla="*/ 5523 w 6401"/>
                <a:gd name="T9" fmla="*/ 0 h 5037"/>
              </a:gdLst>
              <a:ahLst/>
              <a:cxnLst>
                <a:cxn ang="0">
                  <a:pos x="T0" y="T1"/>
                </a:cxn>
                <a:cxn ang="0">
                  <a:pos x="T2" y="T3"/>
                </a:cxn>
                <a:cxn ang="0">
                  <a:pos x="T4" y="T5"/>
                </a:cxn>
                <a:cxn ang="0">
                  <a:pos x="T6" y="T7"/>
                </a:cxn>
                <a:cxn ang="0">
                  <a:pos x="T8" y="T9"/>
                </a:cxn>
              </a:cxnLst>
              <a:rect l="0" t="0" r="r" b="b"/>
              <a:pathLst>
                <a:path w="6401" h="5037">
                  <a:moveTo>
                    <a:pt x="5523" y="0"/>
                  </a:moveTo>
                  <a:lnTo>
                    <a:pt x="0" y="4598"/>
                  </a:lnTo>
                  <a:lnTo>
                    <a:pt x="246" y="5036"/>
                  </a:lnTo>
                  <a:lnTo>
                    <a:pt x="6400" y="1878"/>
                  </a:lnTo>
                  <a:lnTo>
                    <a:pt x="5523"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17" name="Freeform 6652">
              <a:extLst>
                <a:ext uri="{FF2B5EF4-FFF2-40B4-BE49-F238E27FC236}">
                  <a16:creationId xmlns:a16="http://schemas.microsoft.com/office/drawing/2014/main" id="{3C82D771-307A-4C1F-BEE1-2683C1A9F758}"/>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Lst>
              <a:ahLst/>
              <a:cxnLst>
                <a:cxn ang="0">
                  <a:pos x="T0" y="T1"/>
                </a:cxn>
                <a:cxn ang="0">
                  <a:pos x="T2" y="T3"/>
                </a:cxn>
                <a:cxn ang="0">
                  <a:pos x="T4" y="T5"/>
                </a:cxn>
                <a:cxn ang="0">
                  <a:pos x="T6" y="T7"/>
                </a:cxn>
              </a:cxnLst>
              <a:rect l="0" t="0" r="r" b="b"/>
              <a:pathLst>
                <a:path w="6401" h="5037">
                  <a:moveTo>
                    <a:pt x="5523" y="0"/>
                  </a:moveTo>
                  <a:lnTo>
                    <a:pt x="0" y="4598"/>
                  </a:lnTo>
                  <a:lnTo>
                    <a:pt x="246" y="5036"/>
                  </a:lnTo>
                  <a:lnTo>
                    <a:pt x="6400" y="1878"/>
                  </a:ln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18" name="Freeform 6653">
              <a:extLst>
                <a:ext uri="{FF2B5EF4-FFF2-40B4-BE49-F238E27FC236}">
                  <a16:creationId xmlns:a16="http://schemas.microsoft.com/office/drawing/2014/main" id="{38C56CB9-96D8-4166-B43B-D3D44E2D1DA9}"/>
                </a:ext>
              </a:extLst>
            </p:cNvPr>
            <p:cNvSpPr>
              <a:spLocks noChangeArrowheads="1"/>
            </p:cNvSpPr>
            <p:nvPr/>
          </p:nvSpPr>
          <p:spPr bwMode="auto">
            <a:xfrm>
              <a:off x="9946627" y="7363486"/>
              <a:ext cx="3923686" cy="1558826"/>
            </a:xfrm>
            <a:custGeom>
              <a:avLst/>
              <a:gdLst>
                <a:gd name="T0" fmla="*/ 0 w 5158"/>
                <a:gd name="T1" fmla="*/ 0 h 2057"/>
                <a:gd name="T2" fmla="*/ 5157 w 5158"/>
                <a:gd name="T3" fmla="*/ 1098 h 2057"/>
                <a:gd name="T4" fmla="*/ 4854 w 5158"/>
                <a:gd name="T5" fmla="*/ 2056 h 2057"/>
                <a:gd name="T6" fmla="*/ 246 w 5158"/>
                <a:gd name="T7" fmla="*/ 438 h 2057"/>
                <a:gd name="T8" fmla="*/ 0 w 5158"/>
                <a:gd name="T9" fmla="*/ 0 h 2057"/>
              </a:gdLst>
              <a:ahLst/>
              <a:cxnLst>
                <a:cxn ang="0">
                  <a:pos x="T0" y="T1"/>
                </a:cxn>
                <a:cxn ang="0">
                  <a:pos x="T2" y="T3"/>
                </a:cxn>
                <a:cxn ang="0">
                  <a:pos x="T4" y="T5"/>
                </a:cxn>
                <a:cxn ang="0">
                  <a:pos x="T6" y="T7"/>
                </a:cxn>
                <a:cxn ang="0">
                  <a:pos x="T8" y="T9"/>
                </a:cxn>
              </a:cxnLst>
              <a:rect l="0" t="0" r="r" b="b"/>
              <a:pathLst>
                <a:path w="5158" h="2057">
                  <a:moveTo>
                    <a:pt x="0" y="0"/>
                  </a:moveTo>
                  <a:lnTo>
                    <a:pt x="5157" y="1098"/>
                  </a:lnTo>
                  <a:lnTo>
                    <a:pt x="4854" y="2056"/>
                  </a:lnTo>
                  <a:lnTo>
                    <a:pt x="246" y="438"/>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9" name="Freeform 6654">
              <a:extLst>
                <a:ext uri="{FF2B5EF4-FFF2-40B4-BE49-F238E27FC236}">
                  <a16:creationId xmlns:a16="http://schemas.microsoft.com/office/drawing/2014/main" id="{57A9963F-5B91-4169-8E0F-409024921884}"/>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 name="T8" fmla="*/ 5692 w 5693"/>
                <a:gd name="T9" fmla="*/ 0 h 4146"/>
              </a:gdLst>
              <a:ahLst/>
              <a:cxnLst>
                <a:cxn ang="0">
                  <a:pos x="T0" y="T1"/>
                </a:cxn>
                <a:cxn ang="0">
                  <a:pos x="T2" y="T3"/>
                </a:cxn>
                <a:cxn ang="0">
                  <a:pos x="T4" y="T5"/>
                </a:cxn>
                <a:cxn ang="0">
                  <a:pos x="T6" y="T7"/>
                </a:cxn>
                <a:cxn ang="0">
                  <a:pos x="T8" y="T9"/>
                </a:cxn>
              </a:cxnLst>
              <a:rect l="0" t="0" r="r" b="b"/>
              <a:pathLst>
                <a:path w="5693" h="4146">
                  <a:moveTo>
                    <a:pt x="5692" y="0"/>
                  </a:moveTo>
                  <a:lnTo>
                    <a:pt x="0" y="3668"/>
                  </a:lnTo>
                  <a:lnTo>
                    <a:pt x="135" y="4145"/>
                  </a:lnTo>
                  <a:lnTo>
                    <a:pt x="5619" y="939"/>
                  </a:lnTo>
                  <a:lnTo>
                    <a:pt x="5692"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0" name="Freeform 6655">
              <a:extLst>
                <a:ext uri="{FF2B5EF4-FFF2-40B4-BE49-F238E27FC236}">
                  <a16:creationId xmlns:a16="http://schemas.microsoft.com/office/drawing/2014/main" id="{41DB1658-2367-48B3-B088-8317C790F4ED}"/>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Lst>
              <a:ahLst/>
              <a:cxnLst>
                <a:cxn ang="0">
                  <a:pos x="T0" y="T1"/>
                </a:cxn>
                <a:cxn ang="0">
                  <a:pos x="T2" y="T3"/>
                </a:cxn>
                <a:cxn ang="0">
                  <a:pos x="T4" y="T5"/>
                </a:cxn>
                <a:cxn ang="0">
                  <a:pos x="T6" y="T7"/>
                </a:cxn>
              </a:cxnLst>
              <a:rect l="0" t="0" r="r" b="b"/>
              <a:pathLst>
                <a:path w="5693" h="4146">
                  <a:moveTo>
                    <a:pt x="5692" y="0"/>
                  </a:moveTo>
                  <a:lnTo>
                    <a:pt x="0" y="3668"/>
                  </a:lnTo>
                  <a:lnTo>
                    <a:pt x="135" y="4145"/>
                  </a:lnTo>
                  <a:lnTo>
                    <a:pt x="5619" y="939"/>
                  </a:ln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21" name="Freeform 6656">
              <a:extLst>
                <a:ext uri="{FF2B5EF4-FFF2-40B4-BE49-F238E27FC236}">
                  <a16:creationId xmlns:a16="http://schemas.microsoft.com/office/drawing/2014/main" id="{5F5822DF-08DA-4817-83BD-CC0B4F668501}"/>
                </a:ext>
              </a:extLst>
            </p:cNvPr>
            <p:cNvSpPr>
              <a:spLocks noChangeArrowheads="1"/>
            </p:cNvSpPr>
            <p:nvPr/>
          </p:nvSpPr>
          <p:spPr bwMode="auto">
            <a:xfrm>
              <a:off x="10484117" y="8344471"/>
              <a:ext cx="2962921" cy="1377411"/>
            </a:xfrm>
            <a:custGeom>
              <a:avLst/>
              <a:gdLst>
                <a:gd name="T0" fmla="*/ 0 w 3897"/>
                <a:gd name="T1" fmla="*/ 0 h 1816"/>
                <a:gd name="T2" fmla="*/ 3896 w 3897"/>
                <a:gd name="T3" fmla="*/ 1541 h 1816"/>
                <a:gd name="T4" fmla="*/ 3684 w 3897"/>
                <a:gd name="T5" fmla="*/ 1815 h 1816"/>
                <a:gd name="T6" fmla="*/ 135 w 3897"/>
                <a:gd name="T7" fmla="*/ 477 h 1816"/>
                <a:gd name="T8" fmla="*/ 0 w 3897"/>
                <a:gd name="T9" fmla="*/ 0 h 1816"/>
              </a:gdLst>
              <a:ahLst/>
              <a:cxnLst>
                <a:cxn ang="0">
                  <a:pos x="T0" y="T1"/>
                </a:cxn>
                <a:cxn ang="0">
                  <a:pos x="T2" y="T3"/>
                </a:cxn>
                <a:cxn ang="0">
                  <a:pos x="T4" y="T5"/>
                </a:cxn>
                <a:cxn ang="0">
                  <a:pos x="T6" y="T7"/>
                </a:cxn>
                <a:cxn ang="0">
                  <a:pos x="T8" y="T9"/>
                </a:cxn>
              </a:cxnLst>
              <a:rect l="0" t="0" r="r" b="b"/>
              <a:pathLst>
                <a:path w="3897" h="1816">
                  <a:moveTo>
                    <a:pt x="0" y="0"/>
                  </a:moveTo>
                  <a:lnTo>
                    <a:pt x="3896" y="1541"/>
                  </a:lnTo>
                  <a:lnTo>
                    <a:pt x="3684" y="1815"/>
                  </a:lnTo>
                  <a:lnTo>
                    <a:pt x="135" y="477"/>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22" name="Freeform 6657">
              <a:extLst>
                <a:ext uri="{FF2B5EF4-FFF2-40B4-BE49-F238E27FC236}">
                  <a16:creationId xmlns:a16="http://schemas.microsoft.com/office/drawing/2014/main" id="{0D74C6FD-0BDC-48DE-8FCA-FC9C472A0CB0}"/>
                </a:ext>
              </a:extLst>
            </p:cNvPr>
            <p:cNvSpPr>
              <a:spLocks noChangeArrowheads="1"/>
            </p:cNvSpPr>
            <p:nvPr/>
          </p:nvSpPr>
          <p:spPr bwMode="auto">
            <a:xfrm>
              <a:off x="9540149" y="3086791"/>
              <a:ext cx="3090575" cy="3346101"/>
            </a:xfrm>
            <a:custGeom>
              <a:avLst/>
              <a:gdLst>
                <a:gd name="T0" fmla="*/ 2359 w 4065"/>
                <a:gd name="T1" fmla="*/ 0 h 4407"/>
                <a:gd name="T2" fmla="*/ 0 w 4065"/>
                <a:gd name="T3" fmla="*/ 2360 h 4407"/>
                <a:gd name="T4" fmla="*/ 5 w 4065"/>
                <a:gd name="T5" fmla="*/ 4406 h 4407"/>
                <a:gd name="T6" fmla="*/ 4064 w 4065"/>
                <a:gd name="T7" fmla="*/ 0 h 4407"/>
                <a:gd name="T8" fmla="*/ 2359 w 4065"/>
                <a:gd name="T9" fmla="*/ 0 h 4407"/>
              </a:gdLst>
              <a:ahLst/>
              <a:cxnLst>
                <a:cxn ang="0">
                  <a:pos x="T0" y="T1"/>
                </a:cxn>
                <a:cxn ang="0">
                  <a:pos x="T2" y="T3"/>
                </a:cxn>
                <a:cxn ang="0">
                  <a:pos x="T4" y="T5"/>
                </a:cxn>
                <a:cxn ang="0">
                  <a:pos x="T6" y="T7"/>
                </a:cxn>
                <a:cxn ang="0">
                  <a:pos x="T8" y="T9"/>
                </a:cxn>
              </a:cxnLst>
              <a:rect l="0" t="0" r="r" b="b"/>
              <a:pathLst>
                <a:path w="4065" h="4407">
                  <a:moveTo>
                    <a:pt x="2359" y="0"/>
                  </a:moveTo>
                  <a:lnTo>
                    <a:pt x="0" y="2360"/>
                  </a:lnTo>
                  <a:lnTo>
                    <a:pt x="5" y="4406"/>
                  </a:lnTo>
                  <a:lnTo>
                    <a:pt x="4064" y="0"/>
                  </a:lnTo>
                  <a:lnTo>
                    <a:pt x="2359"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3" name="Freeform 6658">
              <a:extLst>
                <a:ext uri="{FF2B5EF4-FFF2-40B4-BE49-F238E27FC236}">
                  <a16:creationId xmlns:a16="http://schemas.microsoft.com/office/drawing/2014/main" id="{28E5ADDC-2A01-4373-9D99-F301DFD989F4}"/>
                </a:ext>
              </a:extLst>
            </p:cNvPr>
            <p:cNvSpPr>
              <a:spLocks noChangeArrowheads="1"/>
            </p:cNvSpPr>
            <p:nvPr/>
          </p:nvSpPr>
          <p:spPr bwMode="auto">
            <a:xfrm>
              <a:off x="10877159" y="8196652"/>
              <a:ext cx="2989796" cy="1521872"/>
            </a:xfrm>
            <a:custGeom>
              <a:avLst/>
              <a:gdLst>
                <a:gd name="T0" fmla="*/ 249 w 3934"/>
                <a:gd name="T1" fmla="*/ 2007 h 2008"/>
                <a:gd name="T2" fmla="*/ 3630 w 3934"/>
                <a:gd name="T3" fmla="*/ 958 h 2008"/>
                <a:gd name="T4" fmla="*/ 3933 w 3934"/>
                <a:gd name="T5" fmla="*/ 0 h 2008"/>
                <a:gd name="T6" fmla="*/ 0 w 3934"/>
                <a:gd name="T7" fmla="*/ 1776 h 2008"/>
                <a:gd name="T8" fmla="*/ 249 w 3934"/>
                <a:gd name="T9" fmla="*/ 2007 h 2008"/>
              </a:gdLst>
              <a:ahLst/>
              <a:cxnLst>
                <a:cxn ang="0">
                  <a:pos x="T0" y="T1"/>
                </a:cxn>
                <a:cxn ang="0">
                  <a:pos x="T2" y="T3"/>
                </a:cxn>
                <a:cxn ang="0">
                  <a:pos x="T4" y="T5"/>
                </a:cxn>
                <a:cxn ang="0">
                  <a:pos x="T6" y="T7"/>
                </a:cxn>
                <a:cxn ang="0">
                  <a:pos x="T8" y="T9"/>
                </a:cxn>
              </a:cxnLst>
              <a:rect l="0" t="0" r="r" b="b"/>
              <a:pathLst>
                <a:path w="3934" h="2008">
                  <a:moveTo>
                    <a:pt x="249" y="2007"/>
                  </a:moveTo>
                  <a:lnTo>
                    <a:pt x="3630" y="958"/>
                  </a:lnTo>
                  <a:lnTo>
                    <a:pt x="3933" y="0"/>
                  </a:lnTo>
                  <a:lnTo>
                    <a:pt x="0" y="1776"/>
                  </a:lnTo>
                  <a:lnTo>
                    <a:pt x="249" y="2007"/>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4" name="Freeform 6659">
              <a:extLst>
                <a:ext uri="{FF2B5EF4-FFF2-40B4-BE49-F238E27FC236}">
                  <a16:creationId xmlns:a16="http://schemas.microsoft.com/office/drawing/2014/main" id="{8E247A63-68C7-4BC8-AF4E-34387787186D}"/>
                </a:ext>
              </a:extLst>
            </p:cNvPr>
            <p:cNvSpPr>
              <a:spLocks noChangeArrowheads="1"/>
            </p:cNvSpPr>
            <p:nvPr/>
          </p:nvSpPr>
          <p:spPr bwMode="auto">
            <a:xfrm>
              <a:off x="10877159" y="9516950"/>
              <a:ext cx="2569880" cy="201572"/>
            </a:xfrm>
            <a:custGeom>
              <a:avLst/>
              <a:gdLst>
                <a:gd name="T0" fmla="*/ 0 w 3381"/>
                <a:gd name="T1" fmla="*/ 43 h 275"/>
                <a:gd name="T2" fmla="*/ 3380 w 3381"/>
                <a:gd name="T3" fmla="*/ 0 h 275"/>
                <a:gd name="T4" fmla="*/ 3168 w 3381"/>
                <a:gd name="T5" fmla="*/ 274 h 275"/>
                <a:gd name="T6" fmla="*/ 249 w 3381"/>
                <a:gd name="T7" fmla="*/ 274 h 275"/>
                <a:gd name="T8" fmla="*/ 0 w 3381"/>
                <a:gd name="T9" fmla="*/ 43 h 275"/>
              </a:gdLst>
              <a:ahLst/>
              <a:cxnLst>
                <a:cxn ang="0">
                  <a:pos x="T0" y="T1"/>
                </a:cxn>
                <a:cxn ang="0">
                  <a:pos x="T2" y="T3"/>
                </a:cxn>
                <a:cxn ang="0">
                  <a:pos x="T4" y="T5"/>
                </a:cxn>
                <a:cxn ang="0">
                  <a:pos x="T6" y="T7"/>
                </a:cxn>
                <a:cxn ang="0">
                  <a:pos x="T8" y="T9"/>
                </a:cxn>
              </a:cxnLst>
              <a:rect l="0" t="0" r="r" b="b"/>
              <a:pathLst>
                <a:path w="3381" h="275">
                  <a:moveTo>
                    <a:pt x="0" y="43"/>
                  </a:moveTo>
                  <a:lnTo>
                    <a:pt x="3380" y="0"/>
                  </a:lnTo>
                  <a:lnTo>
                    <a:pt x="3168" y="274"/>
                  </a:lnTo>
                  <a:lnTo>
                    <a:pt x="249" y="274"/>
                  </a:lnTo>
                  <a:lnTo>
                    <a:pt x="0" y="43"/>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grpSp>
      <p:sp>
        <p:nvSpPr>
          <p:cNvPr id="46" name="TextBox 45">
            <a:extLst>
              <a:ext uri="{FF2B5EF4-FFF2-40B4-BE49-F238E27FC236}">
                <a16:creationId xmlns:a16="http://schemas.microsoft.com/office/drawing/2014/main" id="{254A88E6-EEBE-4975-A664-A0B81BD38C21}"/>
              </a:ext>
            </a:extLst>
          </p:cNvPr>
          <p:cNvSpPr txBox="1"/>
          <p:nvPr/>
        </p:nvSpPr>
        <p:spPr>
          <a:xfrm>
            <a:off x="1602446" y="2466590"/>
            <a:ext cx="1728192" cy="307777"/>
          </a:xfrm>
          <a:prstGeom prst="rect">
            <a:avLst/>
          </a:prstGeom>
          <a:noFill/>
        </p:spPr>
        <p:txBody>
          <a:bodyPr wrap="square" rtlCol="0">
            <a:spAutoFit/>
          </a:bodyPr>
          <a:lstStyle/>
          <a:p>
            <a:r>
              <a:rPr lang="en-AU" sz="1400" dirty="0"/>
              <a:t>Doctors in training</a:t>
            </a:r>
          </a:p>
        </p:txBody>
      </p:sp>
      <p:sp>
        <p:nvSpPr>
          <p:cNvPr id="47" name="TextBox 46">
            <a:extLst>
              <a:ext uri="{FF2B5EF4-FFF2-40B4-BE49-F238E27FC236}">
                <a16:creationId xmlns:a16="http://schemas.microsoft.com/office/drawing/2014/main" id="{245B4B9F-1750-4E5C-959B-B47536CBAA0E}"/>
              </a:ext>
            </a:extLst>
          </p:cNvPr>
          <p:cNvSpPr txBox="1"/>
          <p:nvPr/>
        </p:nvSpPr>
        <p:spPr>
          <a:xfrm>
            <a:off x="1764982" y="3088677"/>
            <a:ext cx="1728192" cy="307777"/>
          </a:xfrm>
          <a:prstGeom prst="rect">
            <a:avLst/>
          </a:prstGeom>
          <a:noFill/>
        </p:spPr>
        <p:txBody>
          <a:bodyPr wrap="square" rtlCol="0">
            <a:spAutoFit/>
          </a:bodyPr>
          <a:lstStyle/>
          <a:p>
            <a:r>
              <a:rPr lang="en-AU" sz="1400" dirty="0"/>
              <a:t>Specialist colleges</a:t>
            </a:r>
          </a:p>
        </p:txBody>
      </p:sp>
      <p:sp>
        <p:nvSpPr>
          <p:cNvPr id="48" name="TextBox 47">
            <a:extLst>
              <a:ext uri="{FF2B5EF4-FFF2-40B4-BE49-F238E27FC236}">
                <a16:creationId xmlns:a16="http://schemas.microsoft.com/office/drawing/2014/main" id="{E15C40BB-4A8A-4DB4-A4E4-292AEA33C87C}"/>
              </a:ext>
            </a:extLst>
          </p:cNvPr>
          <p:cNvSpPr txBox="1"/>
          <p:nvPr/>
        </p:nvSpPr>
        <p:spPr>
          <a:xfrm>
            <a:off x="6097151" y="2171839"/>
            <a:ext cx="1728192" cy="307777"/>
          </a:xfrm>
          <a:prstGeom prst="rect">
            <a:avLst/>
          </a:prstGeom>
          <a:noFill/>
        </p:spPr>
        <p:txBody>
          <a:bodyPr wrap="square" rtlCol="0">
            <a:spAutoFit/>
          </a:bodyPr>
          <a:lstStyle/>
          <a:p>
            <a:r>
              <a:rPr lang="en-AU" sz="1400" dirty="0"/>
              <a:t>Employers</a:t>
            </a:r>
          </a:p>
        </p:txBody>
      </p:sp>
      <p:sp>
        <p:nvSpPr>
          <p:cNvPr id="49" name="TextBox 48">
            <a:extLst>
              <a:ext uri="{FF2B5EF4-FFF2-40B4-BE49-F238E27FC236}">
                <a16:creationId xmlns:a16="http://schemas.microsoft.com/office/drawing/2014/main" id="{AF12A202-F3D6-4126-9B96-DB5B1D432C09}"/>
              </a:ext>
            </a:extLst>
          </p:cNvPr>
          <p:cNvSpPr txBox="1"/>
          <p:nvPr/>
        </p:nvSpPr>
        <p:spPr>
          <a:xfrm>
            <a:off x="1907841" y="3390359"/>
            <a:ext cx="1910584" cy="307777"/>
          </a:xfrm>
          <a:prstGeom prst="rect">
            <a:avLst/>
          </a:prstGeom>
          <a:noFill/>
        </p:spPr>
        <p:txBody>
          <a:bodyPr wrap="square" rtlCol="0">
            <a:spAutoFit/>
          </a:bodyPr>
          <a:lstStyle/>
          <a:p>
            <a:r>
              <a:rPr lang="en-AU" sz="1400" dirty="0"/>
              <a:t>Health departments</a:t>
            </a:r>
          </a:p>
        </p:txBody>
      </p:sp>
      <p:sp>
        <p:nvSpPr>
          <p:cNvPr id="50" name="TextBox 49">
            <a:extLst>
              <a:ext uri="{FF2B5EF4-FFF2-40B4-BE49-F238E27FC236}">
                <a16:creationId xmlns:a16="http://schemas.microsoft.com/office/drawing/2014/main" id="{F6D4857D-AD1F-48E9-9AEE-5E0FE7BD6E9F}"/>
              </a:ext>
            </a:extLst>
          </p:cNvPr>
          <p:cNvSpPr txBox="1"/>
          <p:nvPr/>
        </p:nvSpPr>
        <p:spPr>
          <a:xfrm>
            <a:off x="5603640" y="3397259"/>
            <a:ext cx="1910584" cy="307777"/>
          </a:xfrm>
          <a:prstGeom prst="rect">
            <a:avLst/>
          </a:prstGeom>
          <a:noFill/>
        </p:spPr>
        <p:txBody>
          <a:bodyPr wrap="square" rtlCol="0">
            <a:spAutoFit/>
          </a:bodyPr>
          <a:lstStyle/>
          <a:p>
            <a:r>
              <a:rPr lang="en-AU" sz="1400" dirty="0"/>
              <a:t>Educators</a:t>
            </a:r>
          </a:p>
        </p:txBody>
      </p:sp>
      <p:sp>
        <p:nvSpPr>
          <p:cNvPr id="51" name="TextBox 50">
            <a:extLst>
              <a:ext uri="{FF2B5EF4-FFF2-40B4-BE49-F238E27FC236}">
                <a16:creationId xmlns:a16="http://schemas.microsoft.com/office/drawing/2014/main" id="{5704D111-F078-45DE-AA87-C46C4561C10E}"/>
              </a:ext>
            </a:extLst>
          </p:cNvPr>
          <p:cNvSpPr txBox="1"/>
          <p:nvPr/>
        </p:nvSpPr>
        <p:spPr>
          <a:xfrm>
            <a:off x="1317538" y="3676853"/>
            <a:ext cx="2866368" cy="307777"/>
          </a:xfrm>
          <a:prstGeom prst="rect">
            <a:avLst/>
          </a:prstGeom>
          <a:noFill/>
        </p:spPr>
        <p:txBody>
          <a:bodyPr wrap="square" rtlCol="0">
            <a:spAutoFit/>
          </a:bodyPr>
          <a:lstStyle/>
          <a:p>
            <a:r>
              <a:rPr lang="en-AU" sz="1400" dirty="0"/>
              <a:t>Australian Medical Association</a:t>
            </a:r>
          </a:p>
        </p:txBody>
      </p:sp>
      <p:sp>
        <p:nvSpPr>
          <p:cNvPr id="52" name="TextBox 51">
            <a:extLst>
              <a:ext uri="{FF2B5EF4-FFF2-40B4-BE49-F238E27FC236}">
                <a16:creationId xmlns:a16="http://schemas.microsoft.com/office/drawing/2014/main" id="{5CAACB6B-5B86-4768-804D-BDBDD82FB169}"/>
              </a:ext>
            </a:extLst>
          </p:cNvPr>
          <p:cNvSpPr txBox="1"/>
          <p:nvPr/>
        </p:nvSpPr>
        <p:spPr>
          <a:xfrm>
            <a:off x="6081040" y="2486870"/>
            <a:ext cx="2866368" cy="307777"/>
          </a:xfrm>
          <a:prstGeom prst="rect">
            <a:avLst/>
          </a:prstGeom>
          <a:noFill/>
        </p:spPr>
        <p:txBody>
          <a:bodyPr wrap="square" rtlCol="0">
            <a:spAutoFit/>
          </a:bodyPr>
          <a:lstStyle/>
          <a:p>
            <a:r>
              <a:rPr lang="en-AU" sz="1400" dirty="0"/>
              <a:t>Doctors’ Health Services</a:t>
            </a:r>
          </a:p>
        </p:txBody>
      </p:sp>
      <p:sp>
        <p:nvSpPr>
          <p:cNvPr id="53" name="TextBox 52">
            <a:extLst>
              <a:ext uri="{FF2B5EF4-FFF2-40B4-BE49-F238E27FC236}">
                <a16:creationId xmlns:a16="http://schemas.microsoft.com/office/drawing/2014/main" id="{6E402D74-DCD3-4FDE-B62F-23253C1A794E}"/>
              </a:ext>
            </a:extLst>
          </p:cNvPr>
          <p:cNvSpPr txBox="1"/>
          <p:nvPr/>
        </p:nvSpPr>
        <p:spPr>
          <a:xfrm>
            <a:off x="631896" y="1967348"/>
            <a:ext cx="3237680" cy="307777"/>
          </a:xfrm>
          <a:prstGeom prst="rect">
            <a:avLst/>
          </a:prstGeom>
          <a:noFill/>
        </p:spPr>
        <p:txBody>
          <a:bodyPr wrap="square" rtlCol="0">
            <a:spAutoFit/>
          </a:bodyPr>
          <a:lstStyle/>
          <a:p>
            <a:r>
              <a:rPr lang="en-AU" sz="1400" dirty="0"/>
              <a:t>Postgraduate Medical Councils</a:t>
            </a:r>
          </a:p>
        </p:txBody>
      </p:sp>
      <p:sp>
        <p:nvSpPr>
          <p:cNvPr id="54" name="TextBox 53">
            <a:extLst>
              <a:ext uri="{FF2B5EF4-FFF2-40B4-BE49-F238E27FC236}">
                <a16:creationId xmlns:a16="http://schemas.microsoft.com/office/drawing/2014/main" id="{1FAB4BE8-DE43-492E-9312-BCD425D9928F}"/>
              </a:ext>
            </a:extLst>
          </p:cNvPr>
          <p:cNvSpPr txBox="1"/>
          <p:nvPr/>
        </p:nvSpPr>
        <p:spPr>
          <a:xfrm>
            <a:off x="5364088" y="3664445"/>
            <a:ext cx="3738160" cy="307777"/>
          </a:xfrm>
          <a:prstGeom prst="rect">
            <a:avLst/>
          </a:prstGeom>
          <a:noFill/>
        </p:spPr>
        <p:txBody>
          <a:bodyPr wrap="square" rtlCol="0">
            <a:spAutoFit/>
          </a:bodyPr>
          <a:lstStyle/>
          <a:p>
            <a:r>
              <a:rPr lang="en-AU" sz="1400" dirty="0"/>
              <a:t>Australian Indigenous Doctors’ Association</a:t>
            </a:r>
          </a:p>
        </p:txBody>
      </p:sp>
      <p:sp>
        <p:nvSpPr>
          <p:cNvPr id="55" name="TextBox 54">
            <a:extLst>
              <a:ext uri="{FF2B5EF4-FFF2-40B4-BE49-F238E27FC236}">
                <a16:creationId xmlns:a16="http://schemas.microsoft.com/office/drawing/2014/main" id="{D8230551-737E-43A7-AE6A-AC8A42F6249C}"/>
              </a:ext>
            </a:extLst>
          </p:cNvPr>
          <p:cNvSpPr txBox="1"/>
          <p:nvPr/>
        </p:nvSpPr>
        <p:spPr>
          <a:xfrm>
            <a:off x="5707074" y="3083475"/>
            <a:ext cx="3738160" cy="307777"/>
          </a:xfrm>
          <a:prstGeom prst="rect">
            <a:avLst/>
          </a:prstGeom>
          <a:noFill/>
        </p:spPr>
        <p:txBody>
          <a:bodyPr wrap="square" rtlCol="0">
            <a:spAutoFit/>
          </a:bodyPr>
          <a:lstStyle/>
          <a:p>
            <a:r>
              <a:rPr lang="en-AU" sz="1400" dirty="0"/>
              <a:t>Australian Medical Council</a:t>
            </a:r>
          </a:p>
        </p:txBody>
      </p:sp>
      <p:sp>
        <p:nvSpPr>
          <p:cNvPr id="56" name="TextBox 55">
            <a:extLst>
              <a:ext uri="{FF2B5EF4-FFF2-40B4-BE49-F238E27FC236}">
                <a16:creationId xmlns:a16="http://schemas.microsoft.com/office/drawing/2014/main" id="{B8F70726-1FC7-41CA-9997-7FAF7430CD3B}"/>
              </a:ext>
            </a:extLst>
          </p:cNvPr>
          <p:cNvSpPr txBox="1"/>
          <p:nvPr/>
        </p:nvSpPr>
        <p:spPr>
          <a:xfrm>
            <a:off x="288567" y="2781905"/>
            <a:ext cx="3738160" cy="307777"/>
          </a:xfrm>
          <a:prstGeom prst="rect">
            <a:avLst/>
          </a:prstGeom>
          <a:noFill/>
        </p:spPr>
        <p:txBody>
          <a:bodyPr wrap="square" rtlCol="0">
            <a:spAutoFit/>
          </a:bodyPr>
          <a:lstStyle/>
          <a:p>
            <a:r>
              <a:rPr lang="en-AU" sz="1400" dirty="0"/>
              <a:t>Medical Council of New South Wales</a:t>
            </a:r>
          </a:p>
        </p:txBody>
      </p:sp>
      <p:sp>
        <p:nvSpPr>
          <p:cNvPr id="57" name="TextBox 56">
            <a:extLst>
              <a:ext uri="{FF2B5EF4-FFF2-40B4-BE49-F238E27FC236}">
                <a16:creationId xmlns:a16="http://schemas.microsoft.com/office/drawing/2014/main" id="{D8D386A3-CCEE-4003-BC0B-6A9B5829BF47}"/>
              </a:ext>
            </a:extLst>
          </p:cNvPr>
          <p:cNvSpPr txBox="1"/>
          <p:nvPr/>
        </p:nvSpPr>
        <p:spPr>
          <a:xfrm>
            <a:off x="5940504" y="2789935"/>
            <a:ext cx="3738160" cy="307777"/>
          </a:xfrm>
          <a:prstGeom prst="rect">
            <a:avLst/>
          </a:prstGeom>
          <a:noFill/>
        </p:spPr>
        <p:txBody>
          <a:bodyPr wrap="square" rtlCol="0">
            <a:spAutoFit/>
          </a:bodyPr>
          <a:lstStyle/>
          <a:p>
            <a:r>
              <a:rPr lang="en-AU" sz="1400" dirty="0"/>
              <a:t>Medical Board of Australia</a:t>
            </a:r>
          </a:p>
        </p:txBody>
      </p:sp>
      <p:sp>
        <p:nvSpPr>
          <p:cNvPr id="58" name="TextBox 57">
            <a:extLst>
              <a:ext uri="{FF2B5EF4-FFF2-40B4-BE49-F238E27FC236}">
                <a16:creationId xmlns:a16="http://schemas.microsoft.com/office/drawing/2014/main" id="{F7DDCDE5-FB52-47A1-9AC6-F9D2D5EE2AFD}"/>
              </a:ext>
            </a:extLst>
          </p:cNvPr>
          <p:cNvSpPr txBox="1"/>
          <p:nvPr/>
        </p:nvSpPr>
        <p:spPr>
          <a:xfrm>
            <a:off x="2375773" y="2224753"/>
            <a:ext cx="3738160" cy="307777"/>
          </a:xfrm>
          <a:prstGeom prst="rect">
            <a:avLst/>
          </a:prstGeom>
          <a:noFill/>
        </p:spPr>
        <p:txBody>
          <a:bodyPr wrap="square" rtlCol="0">
            <a:spAutoFit/>
          </a:bodyPr>
          <a:lstStyle/>
          <a:p>
            <a:r>
              <a:rPr lang="en-AU" sz="1400" dirty="0" err="1"/>
              <a:t>Ahpra</a:t>
            </a:r>
            <a:endParaRPr lang="en-AU" sz="1400" dirty="0"/>
          </a:p>
        </p:txBody>
      </p:sp>
      <p:sp>
        <p:nvSpPr>
          <p:cNvPr id="59" name="TextBox 58">
            <a:extLst>
              <a:ext uri="{FF2B5EF4-FFF2-40B4-BE49-F238E27FC236}">
                <a16:creationId xmlns:a16="http://schemas.microsoft.com/office/drawing/2014/main" id="{2505FDE3-17F8-4570-BC0A-EE5508792727}"/>
              </a:ext>
            </a:extLst>
          </p:cNvPr>
          <p:cNvSpPr txBox="1"/>
          <p:nvPr/>
        </p:nvSpPr>
        <p:spPr>
          <a:xfrm>
            <a:off x="5938328" y="1873536"/>
            <a:ext cx="3237680" cy="307777"/>
          </a:xfrm>
          <a:prstGeom prst="rect">
            <a:avLst/>
          </a:prstGeom>
          <a:noFill/>
        </p:spPr>
        <p:txBody>
          <a:bodyPr wrap="square" rtlCol="0">
            <a:spAutoFit/>
          </a:bodyPr>
          <a:lstStyle/>
          <a:p>
            <a:r>
              <a:rPr lang="en-AU" sz="1400" dirty="0"/>
              <a:t>Medical Deans of Australia and NZ</a:t>
            </a:r>
          </a:p>
        </p:txBody>
      </p:sp>
    </p:spTree>
    <p:extLst>
      <p:ext uri="{BB962C8B-B14F-4D97-AF65-F5344CB8AC3E}">
        <p14:creationId xmlns:p14="http://schemas.microsoft.com/office/powerpoint/2010/main" val="74300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39552" y="303014"/>
            <a:ext cx="8064500" cy="540544"/>
          </a:xfrm>
        </p:spPr>
        <p:txBody>
          <a:bodyPr/>
          <a:lstStyle/>
          <a:p>
            <a:r>
              <a:rPr lang="en-US" b="1" dirty="0">
                <a:solidFill>
                  <a:schemeClr val="accent2"/>
                </a:solidFill>
                <a:latin typeface="Arial" panose="020B0604020202020204" pitchFamily="34" charset="0"/>
                <a:cs typeface="Arial" panose="020B0604020202020204" pitchFamily="34" charset="0"/>
              </a:rPr>
              <a:t>Why it’s important to do the MTS!</a:t>
            </a:r>
            <a:endParaRPr lang="en-AU" b="1"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E6E8EEB-3D49-4648-A13B-D805B189819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Tree>
    <p:extLst>
      <p:ext uri="{BB962C8B-B14F-4D97-AF65-F5344CB8AC3E}">
        <p14:creationId xmlns:p14="http://schemas.microsoft.com/office/powerpoint/2010/main" val="112298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CB8B2-FDB2-42D7-9A36-95BCF98969BC}"/>
              </a:ext>
            </a:extLst>
          </p:cNvPr>
          <p:cNvSpPr>
            <a:spLocks noGrp="1"/>
          </p:cNvSpPr>
          <p:nvPr>
            <p:ph type="title"/>
          </p:nvPr>
        </p:nvSpPr>
        <p:spPr>
          <a:xfrm>
            <a:off x="179512" y="411510"/>
            <a:ext cx="8856984" cy="720080"/>
          </a:xfrm>
        </p:spPr>
        <p:txBody>
          <a:bodyPr/>
          <a:lstStyle/>
          <a:p>
            <a:r>
              <a:rPr lang="en-AU" b="1" dirty="0">
                <a:solidFill>
                  <a:schemeClr val="accent2"/>
                </a:solidFill>
                <a:latin typeface="Arial" panose="020B0604020202020204" pitchFamily="34" charset="0"/>
                <a:cs typeface="Arial" panose="020B0604020202020204" pitchFamily="34" charset="0"/>
              </a:rPr>
              <a:t>Five groups of junior doctors </a:t>
            </a:r>
            <a:br>
              <a:rPr lang="en-AU" b="1" dirty="0">
                <a:solidFill>
                  <a:schemeClr val="accent2"/>
                </a:solidFill>
                <a:latin typeface="Arial" panose="020B0604020202020204" pitchFamily="34" charset="0"/>
                <a:cs typeface="Arial" panose="020B0604020202020204" pitchFamily="34" charset="0"/>
              </a:rPr>
            </a:br>
            <a:r>
              <a:rPr lang="en-AU" b="1" dirty="0">
                <a:solidFill>
                  <a:schemeClr val="accent2"/>
                </a:solidFill>
                <a:latin typeface="Arial" panose="020B0604020202020204" pitchFamily="34" charset="0"/>
                <a:cs typeface="Arial" panose="020B0604020202020204" pitchFamily="34" charset="0"/>
              </a:rPr>
              <a:t>= five survey versions </a:t>
            </a:r>
          </a:p>
        </p:txBody>
      </p:sp>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779662"/>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779662"/>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5155" y="1779662"/>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6014" y="1779662"/>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8866" y="1779662"/>
            <a:ext cx="2367417" cy="2367417"/>
          </a:xfrm>
          <a:prstGeom prst="rect">
            <a:avLst/>
          </a:prstGeom>
        </p:spPr>
      </p:pic>
      <p:sp>
        <p:nvSpPr>
          <p:cNvPr id="12" name="TextBox 11">
            <a:extLst>
              <a:ext uri="{FF2B5EF4-FFF2-40B4-BE49-F238E27FC236}">
                <a16:creationId xmlns:a16="http://schemas.microsoft.com/office/drawing/2014/main" id="{2822A58D-ECAC-4252-BFEF-595909D6406C}"/>
              </a:ext>
            </a:extLst>
          </p:cNvPr>
          <p:cNvSpPr txBox="1"/>
          <p:nvPr/>
        </p:nvSpPr>
        <p:spPr>
          <a:xfrm>
            <a:off x="532844" y="3867894"/>
            <a:ext cx="1584176" cy="338554"/>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Interns</a:t>
            </a:r>
          </a:p>
        </p:txBody>
      </p:sp>
      <p:sp>
        <p:nvSpPr>
          <p:cNvPr id="13" name="TextBox 12">
            <a:extLst>
              <a:ext uri="{FF2B5EF4-FFF2-40B4-BE49-F238E27FC236}">
                <a16:creationId xmlns:a16="http://schemas.microsoft.com/office/drawing/2014/main" id="{BC5D5915-E6C5-4168-88E0-13B5115EFC1D}"/>
              </a:ext>
            </a:extLst>
          </p:cNvPr>
          <p:cNvSpPr txBox="1"/>
          <p:nvPr/>
        </p:nvSpPr>
        <p:spPr>
          <a:xfrm>
            <a:off x="2131358" y="3867894"/>
            <a:ext cx="1584176" cy="830997"/>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Prevocational &amp; unaccredited trainees</a:t>
            </a:r>
          </a:p>
        </p:txBody>
      </p:sp>
      <p:sp>
        <p:nvSpPr>
          <p:cNvPr id="14" name="TextBox 13">
            <a:extLst>
              <a:ext uri="{FF2B5EF4-FFF2-40B4-BE49-F238E27FC236}">
                <a16:creationId xmlns:a16="http://schemas.microsoft.com/office/drawing/2014/main" id="{8F8E5CDC-644B-44F3-81AC-5B2BB42308EB}"/>
              </a:ext>
            </a:extLst>
          </p:cNvPr>
          <p:cNvSpPr txBox="1"/>
          <p:nvPr/>
        </p:nvSpPr>
        <p:spPr>
          <a:xfrm>
            <a:off x="3707904" y="3863279"/>
            <a:ext cx="1752751" cy="830997"/>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Specialist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trainees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(non-GP)</a:t>
            </a:r>
          </a:p>
        </p:txBody>
      </p:sp>
      <p:sp>
        <p:nvSpPr>
          <p:cNvPr id="15" name="TextBox 14">
            <a:extLst>
              <a:ext uri="{FF2B5EF4-FFF2-40B4-BE49-F238E27FC236}">
                <a16:creationId xmlns:a16="http://schemas.microsoft.com/office/drawing/2014/main" id="{62F7C737-0680-41A4-A95C-3CA2620FC370}"/>
              </a:ext>
            </a:extLst>
          </p:cNvPr>
          <p:cNvSpPr txBox="1"/>
          <p:nvPr/>
        </p:nvSpPr>
        <p:spPr>
          <a:xfrm>
            <a:off x="5376490" y="3871049"/>
            <a:ext cx="1584176" cy="584775"/>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Specialist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GP trainees</a:t>
            </a:r>
          </a:p>
        </p:txBody>
      </p:sp>
      <p:sp>
        <p:nvSpPr>
          <p:cNvPr id="16" name="TextBox 15">
            <a:extLst>
              <a:ext uri="{FF2B5EF4-FFF2-40B4-BE49-F238E27FC236}">
                <a16:creationId xmlns:a16="http://schemas.microsoft.com/office/drawing/2014/main" id="{52345EB4-5D46-4CB6-8FEC-52FD968FE88C}"/>
              </a:ext>
            </a:extLst>
          </p:cNvPr>
          <p:cNvSpPr txBox="1"/>
          <p:nvPr/>
        </p:nvSpPr>
        <p:spPr>
          <a:xfrm>
            <a:off x="7000486" y="3871821"/>
            <a:ext cx="1584176" cy="338554"/>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IMGs</a:t>
            </a:r>
          </a:p>
        </p:txBody>
      </p:sp>
    </p:spTree>
    <p:extLst>
      <p:ext uri="{BB962C8B-B14F-4D97-AF65-F5344CB8AC3E}">
        <p14:creationId xmlns:p14="http://schemas.microsoft.com/office/powerpoint/2010/main" val="20698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71E7-48AA-4768-B4CE-79A72887EC32}"/>
              </a:ext>
            </a:extLst>
          </p:cNvPr>
          <p:cNvSpPr>
            <a:spLocks noGrp="1"/>
          </p:cNvSpPr>
          <p:nvPr>
            <p:ph type="title"/>
          </p:nvPr>
        </p:nvSpPr>
        <p:spPr>
          <a:xfrm>
            <a:off x="488970" y="267494"/>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What’s in the MTS ?</a:t>
            </a:r>
          </a:p>
        </p:txBody>
      </p:sp>
      <p:grpSp>
        <p:nvGrpSpPr>
          <p:cNvPr id="4" name="Group 3">
            <a:extLst>
              <a:ext uri="{FF2B5EF4-FFF2-40B4-BE49-F238E27FC236}">
                <a16:creationId xmlns:a16="http://schemas.microsoft.com/office/drawing/2014/main" id="{21EFFCF3-9B5B-4C82-B444-D8AE824C7693}"/>
              </a:ext>
            </a:extLst>
          </p:cNvPr>
          <p:cNvGrpSpPr/>
          <p:nvPr/>
        </p:nvGrpSpPr>
        <p:grpSpPr>
          <a:xfrm>
            <a:off x="2198915" y="1464440"/>
            <a:ext cx="4041554" cy="3679060"/>
            <a:chOff x="12927806" y="4486655"/>
            <a:chExt cx="7148732" cy="7503707"/>
          </a:xfrm>
        </p:grpSpPr>
        <p:sp>
          <p:nvSpPr>
            <p:cNvPr id="6" name="Freeform 767">
              <a:extLst>
                <a:ext uri="{FF2B5EF4-FFF2-40B4-BE49-F238E27FC236}">
                  <a16:creationId xmlns:a16="http://schemas.microsoft.com/office/drawing/2014/main" id="{9CDA91D9-C648-49B9-828D-35A592C87953}"/>
                </a:ext>
              </a:extLst>
            </p:cNvPr>
            <p:cNvSpPr>
              <a:spLocks noChangeArrowheads="1"/>
            </p:cNvSpPr>
            <p:nvPr/>
          </p:nvSpPr>
          <p:spPr bwMode="auto">
            <a:xfrm>
              <a:off x="15512288" y="8199433"/>
              <a:ext cx="2776126" cy="3790929"/>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7C7879"/>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7" name="Freeform 768">
              <a:extLst>
                <a:ext uri="{FF2B5EF4-FFF2-40B4-BE49-F238E27FC236}">
                  <a16:creationId xmlns:a16="http://schemas.microsoft.com/office/drawing/2014/main" id="{C7E699D4-F76B-4732-A12E-8E18BB8DB87F}"/>
                </a:ext>
              </a:extLst>
            </p:cNvPr>
            <p:cNvSpPr>
              <a:spLocks noChangeArrowheads="1"/>
            </p:cNvSpPr>
            <p:nvPr/>
          </p:nvSpPr>
          <p:spPr bwMode="auto">
            <a:xfrm>
              <a:off x="12927806" y="7143614"/>
              <a:ext cx="2837051" cy="2249125"/>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alpha val="80000"/>
              </a:schemeClr>
            </a:solidFill>
            <a:ln>
              <a:noFill/>
            </a:ln>
            <a:effectLst/>
          </p:spPr>
          <p:txBody>
            <a:bodyPr wrap="none" anchor="ctr"/>
            <a:lstStyle/>
            <a:p>
              <a:endParaRPr lang="en-US" dirty="0">
                <a:latin typeface="Calibri Light"/>
              </a:endParaRPr>
            </a:p>
          </p:txBody>
        </p:sp>
        <p:sp>
          <p:nvSpPr>
            <p:cNvPr id="8" name="Freeform 769">
              <a:extLst>
                <a:ext uri="{FF2B5EF4-FFF2-40B4-BE49-F238E27FC236}">
                  <a16:creationId xmlns:a16="http://schemas.microsoft.com/office/drawing/2014/main" id="{6DA9C06D-A8BF-456E-91F8-0B050AB18DEF}"/>
                </a:ext>
              </a:extLst>
            </p:cNvPr>
            <p:cNvSpPr>
              <a:spLocks noChangeArrowheads="1"/>
            </p:cNvSpPr>
            <p:nvPr/>
          </p:nvSpPr>
          <p:spPr bwMode="auto">
            <a:xfrm>
              <a:off x="13247415" y="4486655"/>
              <a:ext cx="4529746" cy="3867755"/>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2">
                <a:alpha val="80000"/>
              </a:schemeClr>
            </a:solidFill>
            <a:ln>
              <a:noFill/>
            </a:ln>
            <a:effectLst/>
          </p:spPr>
          <p:txBody>
            <a:bodyPr wrap="none" anchor="ctr"/>
            <a:lstStyle/>
            <a:p>
              <a:endParaRPr lang="en-US">
                <a:latin typeface="Calibri Light"/>
              </a:endParaRPr>
            </a:p>
          </p:txBody>
        </p:sp>
        <p:sp>
          <p:nvSpPr>
            <p:cNvPr id="9" name="Freeform 770">
              <a:extLst>
                <a:ext uri="{FF2B5EF4-FFF2-40B4-BE49-F238E27FC236}">
                  <a16:creationId xmlns:a16="http://schemas.microsoft.com/office/drawing/2014/main" id="{BA5691AC-5DEE-41CB-8A9E-230F799A7411}"/>
                </a:ext>
              </a:extLst>
            </p:cNvPr>
            <p:cNvSpPr>
              <a:spLocks noChangeArrowheads="1"/>
            </p:cNvSpPr>
            <p:nvPr/>
          </p:nvSpPr>
          <p:spPr bwMode="auto">
            <a:xfrm>
              <a:off x="15493488" y="4820851"/>
              <a:ext cx="3374793" cy="3184275"/>
            </a:xfrm>
            <a:custGeom>
              <a:avLst/>
              <a:gdLst>
                <a:gd name="T0" fmla="*/ 3040 w 5620"/>
                <a:gd name="T1" fmla="*/ 0 h 5300"/>
                <a:gd name="T2" fmla="*/ 3040 w 5620"/>
                <a:gd name="T3" fmla="*/ 0 h 5300"/>
                <a:gd name="T4" fmla="*/ 1459 w 5620"/>
                <a:gd name="T5" fmla="*/ 378 h 5300"/>
                <a:gd name="T6" fmla="*/ 576 w 5620"/>
                <a:gd name="T7" fmla="*/ 2873 h 5300"/>
                <a:gd name="T8" fmla="*/ 2739 w 5620"/>
                <a:gd name="T9" fmla="*/ 4505 h 5300"/>
                <a:gd name="T10" fmla="*/ 2758 w 5620"/>
                <a:gd name="T11" fmla="*/ 4505 h 5300"/>
                <a:gd name="T12" fmla="*/ 2349 w 5620"/>
                <a:gd name="T13" fmla="*/ 5299 h 5300"/>
                <a:gd name="T14" fmla="*/ 5516 w 5620"/>
                <a:gd name="T15" fmla="*/ 2118 h 5300"/>
                <a:gd name="T16" fmla="*/ 3040 w 5620"/>
                <a:gd name="T17" fmla="*/ 0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0" h="5300">
                  <a:moveTo>
                    <a:pt x="3040" y="0"/>
                  </a:moveTo>
                  <a:lnTo>
                    <a:pt x="3040" y="0"/>
                  </a:lnTo>
                  <a:cubicBezTo>
                    <a:pt x="2483" y="0"/>
                    <a:pt x="1913" y="134"/>
                    <a:pt x="1459" y="378"/>
                  </a:cubicBezTo>
                  <a:cubicBezTo>
                    <a:pt x="0" y="1152"/>
                    <a:pt x="576" y="2873"/>
                    <a:pt x="576" y="2873"/>
                  </a:cubicBezTo>
                  <a:cubicBezTo>
                    <a:pt x="857" y="4461"/>
                    <a:pt x="2540" y="4505"/>
                    <a:pt x="2739" y="4505"/>
                  </a:cubicBezTo>
                  <a:cubicBezTo>
                    <a:pt x="2752" y="4505"/>
                    <a:pt x="2758" y="4505"/>
                    <a:pt x="2758" y="4505"/>
                  </a:cubicBezTo>
                  <a:cubicBezTo>
                    <a:pt x="2688" y="4858"/>
                    <a:pt x="2349" y="5299"/>
                    <a:pt x="2349" y="5299"/>
                  </a:cubicBezTo>
                  <a:cubicBezTo>
                    <a:pt x="2617" y="5299"/>
                    <a:pt x="5619" y="4294"/>
                    <a:pt x="5516" y="2118"/>
                  </a:cubicBezTo>
                  <a:cubicBezTo>
                    <a:pt x="5440" y="627"/>
                    <a:pt x="4249" y="0"/>
                    <a:pt x="3040" y="0"/>
                  </a:cubicBezTo>
                </a:path>
              </a:pathLst>
            </a:custGeom>
            <a:solidFill>
              <a:schemeClr val="accent3">
                <a:alpha val="80000"/>
              </a:schemeClr>
            </a:solidFill>
            <a:ln>
              <a:noFill/>
            </a:ln>
            <a:effectLst/>
          </p:spPr>
          <p:txBody>
            <a:bodyPr wrap="none" anchor="ctr"/>
            <a:lstStyle/>
            <a:p>
              <a:endParaRPr lang="en-US">
                <a:latin typeface="Calibri Light"/>
              </a:endParaRPr>
            </a:p>
          </p:txBody>
        </p:sp>
        <p:sp>
          <p:nvSpPr>
            <p:cNvPr id="10" name="Freeform 771">
              <a:extLst>
                <a:ext uri="{FF2B5EF4-FFF2-40B4-BE49-F238E27FC236}">
                  <a16:creationId xmlns:a16="http://schemas.microsoft.com/office/drawing/2014/main" id="{3D33339B-13A7-4F53-B245-9D903034C84F}"/>
                </a:ext>
              </a:extLst>
            </p:cNvPr>
            <p:cNvSpPr>
              <a:spLocks noChangeArrowheads="1"/>
            </p:cNvSpPr>
            <p:nvPr/>
          </p:nvSpPr>
          <p:spPr bwMode="auto">
            <a:xfrm>
              <a:off x="17035517" y="5782100"/>
              <a:ext cx="3041021" cy="2275617"/>
            </a:xfrm>
            <a:custGeom>
              <a:avLst/>
              <a:gdLst>
                <a:gd name="T0" fmla="*/ 2279 w 5064"/>
                <a:gd name="T1" fmla="*/ 0 h 3789"/>
                <a:gd name="T2" fmla="*/ 2279 w 5064"/>
                <a:gd name="T3" fmla="*/ 0 h 3789"/>
                <a:gd name="T4" fmla="*/ 1210 w 5064"/>
                <a:gd name="T5" fmla="*/ 3123 h 3789"/>
                <a:gd name="T6" fmla="*/ 692 w 5064"/>
                <a:gd name="T7" fmla="*/ 3532 h 3789"/>
                <a:gd name="T8" fmla="*/ 2112 w 5064"/>
                <a:gd name="T9" fmla="*/ 3788 h 3789"/>
                <a:gd name="T10" fmla="*/ 3373 w 5064"/>
                <a:gd name="T11" fmla="*/ 3570 h 3789"/>
                <a:gd name="T12" fmla="*/ 4717 w 5064"/>
                <a:gd name="T13" fmla="*/ 2445 h 3789"/>
                <a:gd name="T14" fmla="*/ 2426 w 5064"/>
                <a:gd name="T15" fmla="*/ 7 h 3789"/>
                <a:gd name="T16" fmla="*/ 2279 w 5064"/>
                <a:gd name="T17" fmla="*/ 0 h 3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4" h="3789">
                  <a:moveTo>
                    <a:pt x="2279" y="0"/>
                  </a:moveTo>
                  <a:lnTo>
                    <a:pt x="2279" y="0"/>
                  </a:lnTo>
                  <a:cubicBezTo>
                    <a:pt x="167" y="0"/>
                    <a:pt x="0" y="2285"/>
                    <a:pt x="1210" y="3123"/>
                  </a:cubicBezTo>
                  <a:cubicBezTo>
                    <a:pt x="1210" y="3123"/>
                    <a:pt x="1005" y="3494"/>
                    <a:pt x="692" y="3532"/>
                  </a:cubicBezTo>
                  <a:cubicBezTo>
                    <a:pt x="692" y="3532"/>
                    <a:pt x="1293" y="3788"/>
                    <a:pt x="2112" y="3788"/>
                  </a:cubicBezTo>
                  <a:cubicBezTo>
                    <a:pt x="2496" y="3788"/>
                    <a:pt x="2931" y="3730"/>
                    <a:pt x="3373" y="3570"/>
                  </a:cubicBezTo>
                  <a:cubicBezTo>
                    <a:pt x="3373" y="3570"/>
                    <a:pt x="4378" y="3327"/>
                    <a:pt x="4717" y="2445"/>
                  </a:cubicBezTo>
                  <a:cubicBezTo>
                    <a:pt x="5063" y="1562"/>
                    <a:pt x="4672" y="109"/>
                    <a:pt x="2426" y="7"/>
                  </a:cubicBezTo>
                  <a:cubicBezTo>
                    <a:pt x="2375" y="7"/>
                    <a:pt x="2330" y="0"/>
                    <a:pt x="2279" y="0"/>
                  </a:cubicBezTo>
                </a:path>
              </a:pathLst>
            </a:custGeom>
            <a:solidFill>
              <a:schemeClr val="accent4">
                <a:alpha val="80000"/>
              </a:schemeClr>
            </a:solidFill>
            <a:ln>
              <a:noFill/>
            </a:ln>
            <a:effectLst/>
          </p:spPr>
          <p:txBody>
            <a:bodyPr wrap="none" anchor="ctr"/>
            <a:lstStyle/>
            <a:p>
              <a:endParaRPr lang="en-US">
                <a:latin typeface="Calibri Light"/>
              </a:endParaRPr>
            </a:p>
          </p:txBody>
        </p:sp>
        <p:sp>
          <p:nvSpPr>
            <p:cNvPr id="11" name="Freeform 772">
              <a:extLst>
                <a:ext uri="{FF2B5EF4-FFF2-40B4-BE49-F238E27FC236}">
                  <a16:creationId xmlns:a16="http://schemas.microsoft.com/office/drawing/2014/main" id="{A34A09E9-9DCB-40FF-A724-696F8F86D08E}"/>
                </a:ext>
              </a:extLst>
            </p:cNvPr>
            <p:cNvSpPr>
              <a:spLocks noChangeArrowheads="1"/>
            </p:cNvSpPr>
            <p:nvPr/>
          </p:nvSpPr>
          <p:spPr bwMode="auto">
            <a:xfrm>
              <a:off x="18151682" y="7064554"/>
              <a:ext cx="1920506" cy="1499416"/>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5">
                <a:alpha val="80000"/>
              </a:schemeClr>
            </a:solidFill>
            <a:ln>
              <a:noFill/>
            </a:ln>
            <a:effectLst/>
          </p:spPr>
          <p:txBody>
            <a:bodyPr wrap="none" anchor="ctr"/>
            <a:lstStyle/>
            <a:p>
              <a:endParaRPr lang="en-US">
                <a:latin typeface="Calibri Light"/>
              </a:endParaRPr>
            </a:p>
          </p:txBody>
        </p:sp>
      </p:grpSp>
      <p:sp>
        <p:nvSpPr>
          <p:cNvPr id="16" name="TextBox 15">
            <a:extLst>
              <a:ext uri="{FF2B5EF4-FFF2-40B4-BE49-F238E27FC236}">
                <a16:creationId xmlns:a16="http://schemas.microsoft.com/office/drawing/2014/main" id="{28C12791-1288-454F-A5CC-EEE147FEC0CA}"/>
              </a:ext>
            </a:extLst>
          </p:cNvPr>
          <p:cNvSpPr txBox="1"/>
          <p:nvPr/>
        </p:nvSpPr>
        <p:spPr>
          <a:xfrm>
            <a:off x="7200874" y="1269948"/>
            <a:ext cx="804047" cy="307777"/>
          </a:xfrm>
          <a:prstGeom prst="rect">
            <a:avLst/>
          </a:prstGeom>
          <a:noFill/>
        </p:spPr>
        <p:txBody>
          <a:bodyPr wrap="square" rtlCol="0">
            <a:spAutoFit/>
          </a:bodyPr>
          <a:lstStyle/>
          <a:p>
            <a:pPr algn="ctr"/>
            <a:r>
              <a:rPr lang="id-ID" sz="1400" dirty="0">
                <a:solidFill>
                  <a:schemeClr val="bg1"/>
                </a:solidFill>
                <a:latin typeface="Source Sans Pro"/>
                <a:cs typeface="Source Sans Pro"/>
              </a:rPr>
              <a:t>Events</a:t>
            </a:r>
          </a:p>
        </p:txBody>
      </p:sp>
      <p:sp>
        <p:nvSpPr>
          <p:cNvPr id="17" name="Rectangle 1">
            <a:extLst>
              <a:ext uri="{FF2B5EF4-FFF2-40B4-BE49-F238E27FC236}">
                <a16:creationId xmlns:a16="http://schemas.microsoft.com/office/drawing/2014/main" id="{D09352F3-2035-431C-ACFD-8890B819DD6B}"/>
              </a:ext>
            </a:extLst>
          </p:cNvPr>
          <p:cNvSpPr>
            <a:spLocks/>
          </p:cNvSpPr>
          <p:nvPr/>
        </p:nvSpPr>
        <p:spPr bwMode="auto">
          <a:xfrm>
            <a:off x="473557" y="1787040"/>
            <a:ext cx="1644311" cy="325241"/>
          </a:xfrm>
          <a:prstGeom prst="rect">
            <a:avLst/>
          </a:prstGeom>
          <a:solidFill>
            <a:schemeClr val="accent2"/>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Training program</a:t>
            </a:r>
          </a:p>
        </p:txBody>
      </p:sp>
      <p:sp>
        <p:nvSpPr>
          <p:cNvPr id="19" name="Rectangle 1">
            <a:extLst>
              <a:ext uri="{FF2B5EF4-FFF2-40B4-BE49-F238E27FC236}">
                <a16:creationId xmlns:a16="http://schemas.microsoft.com/office/drawing/2014/main" id="{E2ADC841-696D-4021-8A47-79116DBBCF30}"/>
              </a:ext>
            </a:extLst>
          </p:cNvPr>
          <p:cNvSpPr>
            <a:spLocks/>
          </p:cNvSpPr>
          <p:nvPr/>
        </p:nvSpPr>
        <p:spPr bwMode="auto">
          <a:xfrm>
            <a:off x="1224813" y="1226016"/>
            <a:ext cx="1644311" cy="325241"/>
          </a:xfrm>
          <a:prstGeom prst="rect">
            <a:avLst/>
          </a:prstGeom>
          <a:solidFill>
            <a:schemeClr val="accent3"/>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Demographic</a:t>
            </a:r>
          </a:p>
        </p:txBody>
      </p:sp>
      <p:sp>
        <p:nvSpPr>
          <p:cNvPr id="21" name="Rectangle 1">
            <a:extLst>
              <a:ext uri="{FF2B5EF4-FFF2-40B4-BE49-F238E27FC236}">
                <a16:creationId xmlns:a16="http://schemas.microsoft.com/office/drawing/2014/main" id="{D43E87B8-5095-4A50-B74C-12FC9B7BEF56}"/>
              </a:ext>
            </a:extLst>
          </p:cNvPr>
          <p:cNvSpPr>
            <a:spLocks/>
          </p:cNvSpPr>
          <p:nvPr/>
        </p:nvSpPr>
        <p:spPr bwMode="auto">
          <a:xfrm>
            <a:off x="473556" y="2922645"/>
            <a:ext cx="1644311" cy="325241"/>
          </a:xfrm>
          <a:prstGeom prst="rect">
            <a:avLst/>
          </a:prstGeom>
          <a:solidFill>
            <a:schemeClr val="accent1"/>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Patient safety</a:t>
            </a:r>
          </a:p>
        </p:txBody>
      </p:sp>
      <p:sp>
        <p:nvSpPr>
          <p:cNvPr id="22" name="Rectangle 1">
            <a:extLst>
              <a:ext uri="{FF2B5EF4-FFF2-40B4-BE49-F238E27FC236}">
                <a16:creationId xmlns:a16="http://schemas.microsoft.com/office/drawing/2014/main" id="{5FA3B2F5-1749-41E1-97AF-95A560BE98C5}"/>
              </a:ext>
            </a:extLst>
          </p:cNvPr>
          <p:cNvSpPr>
            <a:spLocks/>
          </p:cNvSpPr>
          <p:nvPr/>
        </p:nvSpPr>
        <p:spPr bwMode="auto">
          <a:xfrm>
            <a:off x="5758635" y="1202908"/>
            <a:ext cx="1644311" cy="325241"/>
          </a:xfrm>
          <a:prstGeom prst="rect">
            <a:avLst/>
          </a:prstGeom>
          <a:solidFill>
            <a:schemeClr val="accent4"/>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Training post</a:t>
            </a:r>
          </a:p>
        </p:txBody>
      </p:sp>
      <p:sp>
        <p:nvSpPr>
          <p:cNvPr id="23" name="Rectangle 1">
            <a:extLst>
              <a:ext uri="{FF2B5EF4-FFF2-40B4-BE49-F238E27FC236}">
                <a16:creationId xmlns:a16="http://schemas.microsoft.com/office/drawing/2014/main" id="{19DF1533-20E4-4C0A-B5BD-3DAFC93B330C}"/>
              </a:ext>
            </a:extLst>
          </p:cNvPr>
          <p:cNvSpPr>
            <a:spLocks/>
          </p:cNvSpPr>
          <p:nvPr/>
        </p:nvSpPr>
        <p:spPr bwMode="auto">
          <a:xfrm>
            <a:off x="6597416" y="2494840"/>
            <a:ext cx="1864676" cy="325241"/>
          </a:xfrm>
          <a:prstGeom prst="rect">
            <a:avLst/>
          </a:prstGeom>
          <a:solidFill>
            <a:schemeClr val="accent5"/>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Overall satisfaction</a:t>
            </a:r>
          </a:p>
        </p:txBody>
      </p:sp>
      <p:sp>
        <p:nvSpPr>
          <p:cNvPr id="24" name="Rectangle 1">
            <a:extLst>
              <a:ext uri="{FF2B5EF4-FFF2-40B4-BE49-F238E27FC236}">
                <a16:creationId xmlns:a16="http://schemas.microsoft.com/office/drawing/2014/main" id="{12B3589A-DAE1-4230-A9F2-9F12DC1D88C7}"/>
              </a:ext>
            </a:extLst>
          </p:cNvPr>
          <p:cNvSpPr>
            <a:spLocks/>
          </p:cNvSpPr>
          <p:nvPr/>
        </p:nvSpPr>
        <p:spPr bwMode="auto">
          <a:xfrm>
            <a:off x="6502208" y="3176984"/>
            <a:ext cx="2160403" cy="367623"/>
          </a:xfrm>
          <a:prstGeom prst="rect">
            <a:avLst/>
          </a:prstGeom>
          <a:solidFill>
            <a:schemeClr val="accent6"/>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Future career intentions</a:t>
            </a:r>
          </a:p>
        </p:txBody>
      </p:sp>
      <p:sp>
        <p:nvSpPr>
          <p:cNvPr id="25" name="Freeform 772">
            <a:extLst>
              <a:ext uri="{FF2B5EF4-FFF2-40B4-BE49-F238E27FC236}">
                <a16:creationId xmlns:a16="http://schemas.microsoft.com/office/drawing/2014/main" id="{519C2F41-EA6D-49B5-B4CC-7AA92541626D}"/>
              </a:ext>
            </a:extLst>
          </p:cNvPr>
          <p:cNvSpPr>
            <a:spLocks noChangeArrowheads="1"/>
          </p:cNvSpPr>
          <p:nvPr/>
        </p:nvSpPr>
        <p:spPr bwMode="auto">
          <a:xfrm rot="801907">
            <a:off x="5470852" y="3148186"/>
            <a:ext cx="897472" cy="575884"/>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6">
              <a:alpha val="80000"/>
            </a:schemeClr>
          </a:solidFill>
          <a:ln>
            <a:noFill/>
          </a:ln>
          <a:effectLst/>
        </p:spPr>
        <p:txBody>
          <a:bodyPr wrap="none" anchor="ctr"/>
          <a:lstStyle/>
          <a:p>
            <a:endParaRPr lang="en-US">
              <a:latin typeface="Calibri Light"/>
            </a:endParaRPr>
          </a:p>
        </p:txBody>
      </p:sp>
      <p:sp>
        <p:nvSpPr>
          <p:cNvPr id="3" name="TextBox 2">
            <a:extLst>
              <a:ext uri="{FF2B5EF4-FFF2-40B4-BE49-F238E27FC236}">
                <a16:creationId xmlns:a16="http://schemas.microsoft.com/office/drawing/2014/main" id="{1F24AD90-E29A-4508-AC1B-08B45331F8D0}"/>
              </a:ext>
            </a:extLst>
          </p:cNvPr>
          <p:cNvSpPr txBox="1"/>
          <p:nvPr/>
        </p:nvSpPr>
        <p:spPr>
          <a:xfrm>
            <a:off x="5758635" y="1545160"/>
            <a:ext cx="2809015" cy="646331"/>
          </a:xfrm>
          <a:prstGeom prst="rect">
            <a:avLst/>
          </a:prstGeom>
          <a:noFill/>
        </p:spPr>
        <p:txBody>
          <a:bodyPr wrap="square" rtlCol="0">
            <a:spAutoFit/>
          </a:bodyPr>
          <a:lstStyle/>
          <a:p>
            <a:pPr marL="171450" indent="-171450">
              <a:spcAft>
                <a:spcPts val="600"/>
              </a:spcAft>
              <a:buFontTx/>
              <a:buChar char="-"/>
            </a:pPr>
            <a:r>
              <a:rPr lang="en-AU" sz="1200" dirty="0">
                <a:latin typeface="Arial" panose="020B0604020202020204" pitchFamily="34" charset="0"/>
                <a:cs typeface="Arial" panose="020B0604020202020204" pitchFamily="34" charset="0"/>
              </a:rPr>
              <a:t>workplace environment and culture, access to teaching, clinical supervision and wellbeing</a:t>
            </a:r>
          </a:p>
        </p:txBody>
      </p:sp>
      <p:sp>
        <p:nvSpPr>
          <p:cNvPr id="26" name="TextBox 25">
            <a:extLst>
              <a:ext uri="{FF2B5EF4-FFF2-40B4-BE49-F238E27FC236}">
                <a16:creationId xmlns:a16="http://schemas.microsoft.com/office/drawing/2014/main" id="{AD4722CF-617E-435E-9FE4-56A1854F3E2D}"/>
              </a:ext>
            </a:extLst>
          </p:cNvPr>
          <p:cNvSpPr txBox="1"/>
          <p:nvPr/>
        </p:nvSpPr>
        <p:spPr>
          <a:xfrm>
            <a:off x="370898" y="2154290"/>
            <a:ext cx="2011285" cy="646331"/>
          </a:xfrm>
          <a:prstGeom prst="rect">
            <a:avLst/>
          </a:prstGeom>
          <a:noFill/>
        </p:spPr>
        <p:txBody>
          <a:bodyPr wrap="square" rtlCol="0">
            <a:spAutoFit/>
          </a:bodyPr>
          <a:lstStyle/>
          <a:p>
            <a:pPr marL="171450" indent="-171450">
              <a:spcAft>
                <a:spcPts val="600"/>
              </a:spcAft>
              <a:buFontTx/>
              <a:buChar char="-"/>
            </a:pPr>
            <a:r>
              <a:rPr lang="en-AU" sz="1200" dirty="0">
                <a:latin typeface="Arial" panose="020B0604020202020204" pitchFamily="34" charset="0"/>
                <a:cs typeface="Arial" panose="020B0604020202020204" pitchFamily="34" charset="0"/>
              </a:rPr>
              <a:t>curriculum, assessment, engagement with trainees</a:t>
            </a:r>
          </a:p>
        </p:txBody>
      </p:sp>
      <p:sp>
        <p:nvSpPr>
          <p:cNvPr id="20" name="Rectangle 1">
            <a:extLst>
              <a:ext uri="{FF2B5EF4-FFF2-40B4-BE49-F238E27FC236}">
                <a16:creationId xmlns:a16="http://schemas.microsoft.com/office/drawing/2014/main" id="{257F8D9E-9467-4419-AC48-A5634BE9D0E7}"/>
              </a:ext>
            </a:extLst>
          </p:cNvPr>
          <p:cNvSpPr>
            <a:spLocks/>
          </p:cNvSpPr>
          <p:nvPr/>
        </p:nvSpPr>
        <p:spPr bwMode="auto">
          <a:xfrm>
            <a:off x="484063" y="3607755"/>
            <a:ext cx="1644311" cy="325241"/>
          </a:xfrm>
          <a:prstGeom prst="rect">
            <a:avLst/>
          </a:prstGeom>
          <a:solidFill>
            <a:schemeClr val="tx2">
              <a:lumMod val="40000"/>
              <a:lumOff val="60000"/>
            </a:schemeClr>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COVID-19</a:t>
            </a:r>
          </a:p>
        </p:txBody>
      </p:sp>
      <p:sp>
        <p:nvSpPr>
          <p:cNvPr id="28" name="Freeform 768">
            <a:extLst>
              <a:ext uri="{FF2B5EF4-FFF2-40B4-BE49-F238E27FC236}">
                <a16:creationId xmlns:a16="http://schemas.microsoft.com/office/drawing/2014/main" id="{F8F56BB9-B889-4531-BCC2-DFC8EEEC7DDE}"/>
              </a:ext>
            </a:extLst>
          </p:cNvPr>
          <p:cNvSpPr>
            <a:spLocks noChangeArrowheads="1"/>
          </p:cNvSpPr>
          <p:nvPr/>
        </p:nvSpPr>
        <p:spPr bwMode="auto">
          <a:xfrm rot="20619625">
            <a:off x="2253349" y="3484784"/>
            <a:ext cx="1219881" cy="896424"/>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tx2">
              <a:lumMod val="40000"/>
              <a:lumOff val="60000"/>
              <a:alpha val="80000"/>
            </a:schemeClr>
          </a:solidFill>
          <a:ln>
            <a:noFill/>
          </a:ln>
          <a:effectLst/>
        </p:spPr>
        <p:txBody>
          <a:bodyPr wrap="none" anchor="ctr"/>
          <a:lstStyle/>
          <a:p>
            <a:endParaRPr lang="en-US" dirty="0">
              <a:latin typeface="Calibri Light"/>
            </a:endParaRPr>
          </a:p>
        </p:txBody>
      </p:sp>
    </p:spTree>
    <p:extLst>
      <p:ext uri="{BB962C8B-B14F-4D97-AF65-F5344CB8AC3E}">
        <p14:creationId xmlns:p14="http://schemas.microsoft.com/office/powerpoint/2010/main" val="173702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F61F-9968-446A-9FD7-1934156F1A9B}"/>
              </a:ext>
            </a:extLst>
          </p:cNvPr>
          <p:cNvSpPr>
            <a:spLocks noGrp="1"/>
          </p:cNvSpPr>
          <p:nvPr>
            <p:ph type="title"/>
          </p:nvPr>
        </p:nvSpPr>
        <p:spPr>
          <a:xfrm>
            <a:off x="467544" y="195486"/>
            <a:ext cx="8078854" cy="540544"/>
          </a:xfrm>
        </p:spPr>
        <p:txBody>
          <a:bodyPr/>
          <a:lstStyle/>
          <a:p>
            <a:r>
              <a:rPr lang="en-US" b="1" dirty="0"/>
              <a:t>Where is my survey link?</a:t>
            </a:r>
            <a:endParaRPr lang="en-AU" b="1" dirty="0"/>
          </a:p>
        </p:txBody>
      </p:sp>
      <p:grpSp>
        <p:nvGrpSpPr>
          <p:cNvPr id="3" name="Group 2">
            <a:extLst>
              <a:ext uri="{FF2B5EF4-FFF2-40B4-BE49-F238E27FC236}">
                <a16:creationId xmlns:a16="http://schemas.microsoft.com/office/drawing/2014/main" id="{2600BBBD-17F5-4F7D-8212-AB5499F78D8B}"/>
              </a:ext>
            </a:extLst>
          </p:cNvPr>
          <p:cNvGrpSpPr>
            <a:grpSpLocks/>
          </p:cNvGrpSpPr>
          <p:nvPr/>
        </p:nvGrpSpPr>
        <p:grpSpPr>
          <a:xfrm>
            <a:off x="1907704" y="962394"/>
            <a:ext cx="5681616" cy="4190646"/>
            <a:chOff x="4300539" y="1984376"/>
            <a:chExt cx="3589338" cy="2890838"/>
          </a:xfrm>
        </p:grpSpPr>
        <p:sp>
          <p:nvSpPr>
            <p:cNvPr id="4" name="Freeform 5">
              <a:extLst>
                <a:ext uri="{FF2B5EF4-FFF2-40B4-BE49-F238E27FC236}">
                  <a16:creationId xmlns:a16="http://schemas.microsoft.com/office/drawing/2014/main" id="{0278CE1E-AADF-4F41-924B-5F2490E62C8A}"/>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5" name="Freeform 6">
              <a:extLst>
                <a:ext uri="{FF2B5EF4-FFF2-40B4-BE49-F238E27FC236}">
                  <a16:creationId xmlns:a16="http://schemas.microsoft.com/office/drawing/2014/main" id="{1C70114B-05A5-493E-B174-5A0EABEA7BC8}"/>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6" name="Freeform 7">
              <a:extLst>
                <a:ext uri="{FF2B5EF4-FFF2-40B4-BE49-F238E27FC236}">
                  <a16:creationId xmlns:a16="http://schemas.microsoft.com/office/drawing/2014/main" id="{0E176A8D-AA3E-4071-8C5E-E8BD951DF014}"/>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7" name="Rectangle 6">
              <a:extLst>
                <a:ext uri="{FF2B5EF4-FFF2-40B4-BE49-F238E27FC236}">
                  <a16:creationId xmlns:a16="http://schemas.microsoft.com/office/drawing/2014/main" id="{B9382C92-74A0-4CFD-A6CD-8034605467EF}"/>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 name="Freeform 9">
              <a:extLst>
                <a:ext uri="{FF2B5EF4-FFF2-40B4-BE49-F238E27FC236}">
                  <a16:creationId xmlns:a16="http://schemas.microsoft.com/office/drawing/2014/main" id="{A3599F4B-F016-4129-AE64-311ADE72E647}"/>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 name="Freeform 10">
              <a:extLst>
                <a:ext uri="{FF2B5EF4-FFF2-40B4-BE49-F238E27FC236}">
                  <a16:creationId xmlns:a16="http://schemas.microsoft.com/office/drawing/2014/main" id="{CD1B030D-165B-40E2-A405-AF41DCF05539}"/>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 name="Oval 9">
              <a:extLst>
                <a:ext uri="{FF2B5EF4-FFF2-40B4-BE49-F238E27FC236}">
                  <a16:creationId xmlns:a16="http://schemas.microsoft.com/office/drawing/2014/main" id="{9BB9CBBB-D068-4194-A3BF-493AD32D1378}"/>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Oval 10">
              <a:extLst>
                <a:ext uri="{FF2B5EF4-FFF2-40B4-BE49-F238E27FC236}">
                  <a16:creationId xmlns:a16="http://schemas.microsoft.com/office/drawing/2014/main" id="{C73C0D3C-0D43-48A8-89E2-B983198C166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2" name="Oval 11">
              <a:extLst>
                <a:ext uri="{FF2B5EF4-FFF2-40B4-BE49-F238E27FC236}">
                  <a16:creationId xmlns:a16="http://schemas.microsoft.com/office/drawing/2014/main" id="{1E6F346C-DF74-4C56-8C89-1EF79BDDFBCF}"/>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3" name="Oval 12">
              <a:extLst>
                <a:ext uri="{FF2B5EF4-FFF2-40B4-BE49-F238E27FC236}">
                  <a16:creationId xmlns:a16="http://schemas.microsoft.com/office/drawing/2014/main" id="{9F1F2380-3BB7-4DEF-BA8B-97DCCE19D7A1}"/>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4" name="Oval 13">
              <a:extLst>
                <a:ext uri="{FF2B5EF4-FFF2-40B4-BE49-F238E27FC236}">
                  <a16:creationId xmlns:a16="http://schemas.microsoft.com/office/drawing/2014/main" id="{885EB878-6E70-412D-AD83-49326039410B}"/>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Freeform 16">
              <a:extLst>
                <a:ext uri="{FF2B5EF4-FFF2-40B4-BE49-F238E27FC236}">
                  <a16:creationId xmlns:a16="http://schemas.microsoft.com/office/drawing/2014/main" id="{DC1E271A-8AEE-4E9F-ABDC-9E2B7C213CE1}"/>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Freeform 17">
              <a:extLst>
                <a:ext uri="{FF2B5EF4-FFF2-40B4-BE49-F238E27FC236}">
                  <a16:creationId xmlns:a16="http://schemas.microsoft.com/office/drawing/2014/main" id="{65112382-7F72-4318-9702-D869048E3749}"/>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19" name="Graphic 18" descr="Cursor">
            <a:extLst>
              <a:ext uri="{FF2B5EF4-FFF2-40B4-BE49-F238E27FC236}">
                <a16:creationId xmlns:a16="http://schemas.microsoft.com/office/drawing/2014/main" id="{AA0F0936-5D29-499F-A8D9-333061C4FA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5556" y="2114550"/>
            <a:ext cx="914400" cy="914400"/>
          </a:xfrm>
          <a:prstGeom prst="rect">
            <a:avLst/>
          </a:prstGeom>
        </p:spPr>
      </p:pic>
      <p:pic>
        <p:nvPicPr>
          <p:cNvPr id="20" name="Picture 19">
            <a:extLst>
              <a:ext uri="{FF2B5EF4-FFF2-40B4-BE49-F238E27FC236}">
                <a16:creationId xmlns:a16="http://schemas.microsoft.com/office/drawing/2014/main" id="{615272E8-9466-4E06-8940-A5975D93F382}"/>
              </a:ext>
            </a:extLst>
          </p:cNvPr>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739008" y="1175916"/>
            <a:ext cx="3633192" cy="2695044"/>
          </a:xfrm>
          <a:prstGeom prst="rect">
            <a:avLst/>
          </a:prstGeom>
          <a:noFill/>
          <a:ln>
            <a:noFill/>
          </a:ln>
        </p:spPr>
      </p:pic>
    </p:spTree>
    <p:extLst>
      <p:ext uri="{BB962C8B-B14F-4D97-AF65-F5344CB8AC3E}">
        <p14:creationId xmlns:p14="http://schemas.microsoft.com/office/powerpoint/2010/main" val="138281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39552" y="195486"/>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MedicalTrainingSurvey.gov.au</a:t>
            </a:r>
          </a:p>
        </p:txBody>
      </p:sp>
      <p:grpSp>
        <p:nvGrpSpPr>
          <p:cNvPr id="4" name="Group 3">
            <a:extLst>
              <a:ext uri="{FF2B5EF4-FFF2-40B4-BE49-F238E27FC236}">
                <a16:creationId xmlns:a16="http://schemas.microsoft.com/office/drawing/2014/main" id="{716F016C-980B-470B-BD20-7D120A752EB5}"/>
              </a:ext>
            </a:extLst>
          </p:cNvPr>
          <p:cNvGrpSpPr>
            <a:grpSpLocks/>
          </p:cNvGrpSpPr>
          <p:nvPr/>
        </p:nvGrpSpPr>
        <p:grpSpPr>
          <a:xfrm>
            <a:off x="1907704" y="962394"/>
            <a:ext cx="5681616" cy="4190646"/>
            <a:chOff x="4300539" y="1984376"/>
            <a:chExt cx="3589338" cy="2890838"/>
          </a:xfrm>
        </p:grpSpPr>
        <p:sp>
          <p:nvSpPr>
            <p:cNvPr id="6" name="Freeform 5">
              <a:extLst>
                <a:ext uri="{FF2B5EF4-FFF2-40B4-BE49-F238E27FC236}">
                  <a16:creationId xmlns:a16="http://schemas.microsoft.com/office/drawing/2014/main" id="{801FAA61-7E50-47CD-B7C7-767514BAE20C}"/>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7" name="Freeform 6">
              <a:extLst>
                <a:ext uri="{FF2B5EF4-FFF2-40B4-BE49-F238E27FC236}">
                  <a16:creationId xmlns:a16="http://schemas.microsoft.com/office/drawing/2014/main" id="{2FA58816-A05D-4C54-A01C-130563678E00}"/>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 name="Freeform 7">
              <a:extLst>
                <a:ext uri="{FF2B5EF4-FFF2-40B4-BE49-F238E27FC236}">
                  <a16:creationId xmlns:a16="http://schemas.microsoft.com/office/drawing/2014/main" id="{FA2892C7-88AD-4859-8746-5F82503A4009}"/>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 name="Rectangle 8">
              <a:extLst>
                <a:ext uri="{FF2B5EF4-FFF2-40B4-BE49-F238E27FC236}">
                  <a16:creationId xmlns:a16="http://schemas.microsoft.com/office/drawing/2014/main" id="{A6DD50D6-E071-4450-9D57-5E45CFA27F04}"/>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 name="Freeform 9">
              <a:extLst>
                <a:ext uri="{FF2B5EF4-FFF2-40B4-BE49-F238E27FC236}">
                  <a16:creationId xmlns:a16="http://schemas.microsoft.com/office/drawing/2014/main" id="{EBCFAC95-0560-4A27-BC4B-E8CB0EEBBF4A}"/>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Freeform 10">
              <a:extLst>
                <a:ext uri="{FF2B5EF4-FFF2-40B4-BE49-F238E27FC236}">
                  <a16:creationId xmlns:a16="http://schemas.microsoft.com/office/drawing/2014/main" id="{5177B30A-505F-4807-AD0A-EC777E21B110}"/>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2" name="Oval 11">
              <a:extLst>
                <a:ext uri="{FF2B5EF4-FFF2-40B4-BE49-F238E27FC236}">
                  <a16:creationId xmlns:a16="http://schemas.microsoft.com/office/drawing/2014/main" id="{98CF7A68-F617-434F-A8E8-62A1E4E32CB0}"/>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3" name="Oval 12">
              <a:extLst>
                <a:ext uri="{FF2B5EF4-FFF2-40B4-BE49-F238E27FC236}">
                  <a16:creationId xmlns:a16="http://schemas.microsoft.com/office/drawing/2014/main" id="{5247AF08-E35C-4A9C-9D6C-1072C2B977A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4" name="Oval 13">
              <a:extLst>
                <a:ext uri="{FF2B5EF4-FFF2-40B4-BE49-F238E27FC236}">
                  <a16:creationId xmlns:a16="http://schemas.microsoft.com/office/drawing/2014/main" id="{0C9C16DB-F2EC-4801-975C-45BD3D270DEA}"/>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Oval 14">
              <a:extLst>
                <a:ext uri="{FF2B5EF4-FFF2-40B4-BE49-F238E27FC236}">
                  <a16:creationId xmlns:a16="http://schemas.microsoft.com/office/drawing/2014/main" id="{D5DC0A45-6480-4D15-9086-12F125E03F60}"/>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Oval 15">
              <a:extLst>
                <a:ext uri="{FF2B5EF4-FFF2-40B4-BE49-F238E27FC236}">
                  <a16:creationId xmlns:a16="http://schemas.microsoft.com/office/drawing/2014/main" id="{9DD6D2D8-23BF-4D29-8DA0-5565AA907249}"/>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7" name="Freeform 16">
              <a:extLst>
                <a:ext uri="{FF2B5EF4-FFF2-40B4-BE49-F238E27FC236}">
                  <a16:creationId xmlns:a16="http://schemas.microsoft.com/office/drawing/2014/main" id="{E287C690-74EA-4348-8138-725E1D3A44E3}"/>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8" name="Freeform 17">
              <a:extLst>
                <a:ext uri="{FF2B5EF4-FFF2-40B4-BE49-F238E27FC236}">
                  <a16:creationId xmlns:a16="http://schemas.microsoft.com/office/drawing/2014/main" id="{E7A3B56B-A403-4509-996A-F9B554DD41A2}"/>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5" name="Picture 4">
            <a:extLst>
              <a:ext uri="{FF2B5EF4-FFF2-40B4-BE49-F238E27FC236}">
                <a16:creationId xmlns:a16="http://schemas.microsoft.com/office/drawing/2014/main" id="{93797E62-B93F-450B-8B41-D7447FBD89E5}"/>
              </a:ext>
            </a:extLst>
          </p:cNvPr>
          <p:cNvPicPr>
            <a:picLocks noChangeAspect="1"/>
          </p:cNvPicPr>
          <p:nvPr/>
        </p:nvPicPr>
        <p:blipFill rotWithShape="1">
          <a:blip r:embed="rId3"/>
          <a:srcRect b="15988"/>
          <a:stretch/>
        </p:blipFill>
        <p:spPr>
          <a:xfrm>
            <a:off x="2164356" y="1192748"/>
            <a:ext cx="5178702" cy="2666633"/>
          </a:xfrm>
          <a:prstGeom prst="rect">
            <a:avLst/>
          </a:prstGeom>
        </p:spPr>
      </p:pic>
    </p:spTree>
    <p:extLst>
      <p:ext uri="{BB962C8B-B14F-4D97-AF65-F5344CB8AC3E}">
        <p14:creationId xmlns:p14="http://schemas.microsoft.com/office/powerpoint/2010/main" val="170726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291830"/>
            <a:ext cx="7776864" cy="540544"/>
          </a:xfrm>
        </p:spPr>
        <p:txBody>
          <a:bodyPr/>
          <a:lstStyle/>
          <a:p>
            <a:br>
              <a:rPr lang="en-AU" sz="2400" dirty="0">
                <a:latin typeface="+mn-lt"/>
                <a:cs typeface="DINOT" panose="020B0504020101020102" pitchFamily="34" charset="0"/>
              </a:rPr>
            </a:br>
            <a:br>
              <a:rPr lang="en-AU" sz="2400" dirty="0">
                <a:latin typeface="+mn-lt"/>
                <a:cs typeface="DINOT" panose="020B0504020101020102" pitchFamily="34" charset="0"/>
              </a:rPr>
            </a:br>
            <a:br>
              <a:rPr lang="en-AU" sz="2400" dirty="0">
                <a:latin typeface="+mn-lt"/>
                <a:cs typeface="DINOT" panose="020B0504020101020102" pitchFamily="34" charset="0"/>
              </a:rPr>
            </a:br>
            <a:r>
              <a:rPr lang="en-AU" sz="2400" b="1" dirty="0">
                <a:latin typeface="+mn-lt"/>
                <a:cs typeface="DINOT-Bold" panose="020B0804020101020102" pitchFamily="34" charset="0"/>
              </a:rPr>
              <a:t>Opens early August 2021</a:t>
            </a:r>
            <a:br>
              <a:rPr lang="en-AU" sz="2400" dirty="0">
                <a:latin typeface="+mn-lt"/>
                <a:cs typeface="DINOT" panose="020B0504020101020102" pitchFamily="34" charset="0"/>
              </a:rPr>
            </a:br>
            <a:br>
              <a:rPr lang="en-AU" sz="2400" dirty="0">
                <a:latin typeface="+mn-lt"/>
                <a:cs typeface="DINOT" panose="020B0504020101020102" pitchFamily="34" charset="0"/>
              </a:rPr>
            </a:br>
            <a:r>
              <a:rPr lang="en-AU" sz="1800" dirty="0">
                <a:latin typeface="+mn-lt"/>
                <a:cs typeface="DINOT" panose="020B0504020101020102" pitchFamily="34" charset="0"/>
              </a:rPr>
              <a:t>For more information visit: </a:t>
            </a:r>
            <a:br>
              <a:rPr lang="en-AU" sz="1800" dirty="0">
                <a:latin typeface="+mn-lt"/>
                <a:cs typeface="DINOT" panose="020B0504020101020102" pitchFamily="34" charset="0"/>
              </a:rPr>
            </a:br>
            <a:r>
              <a:rPr lang="en-AU" sz="1800" dirty="0">
                <a:latin typeface="+mn-lt"/>
                <a:cs typeface="DINOT" panose="020B0504020101020102" pitchFamily="34" charset="0"/>
              </a:rPr>
              <a:t>www.MedicalTrainingSurvey.gov.au</a:t>
            </a:r>
          </a:p>
        </p:txBody>
      </p:sp>
      <p:pic>
        <p:nvPicPr>
          <p:cNvPr id="4" name="Picture 3">
            <a:extLst>
              <a:ext uri="{FF2B5EF4-FFF2-40B4-BE49-F238E27FC236}">
                <a16:creationId xmlns:a16="http://schemas.microsoft.com/office/drawing/2014/main" id="{E0A83111-CE18-4075-AC25-D54EE56D19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95736" y="915566"/>
            <a:ext cx="4752528" cy="2282863"/>
          </a:xfrm>
          <a:prstGeom prst="rect">
            <a:avLst/>
          </a:prstGeom>
        </p:spPr>
      </p:pic>
    </p:spTree>
    <p:extLst>
      <p:ext uri="{BB962C8B-B14F-4D97-AF65-F5344CB8AC3E}">
        <p14:creationId xmlns:p14="http://schemas.microsoft.com/office/powerpoint/2010/main" val="3466950316"/>
      </p:ext>
    </p:extLst>
  </p:cSld>
  <p:clrMapOvr>
    <a:masterClrMapping/>
  </p:clrMapOvr>
</p:sld>
</file>

<file path=ppt/theme/theme1.xml><?xml version="1.0" encoding="utf-8"?>
<a:theme xmlns:a="http://schemas.openxmlformats.org/drawingml/2006/main" name="Template - MBA - Power Point (16-9) (MBA)">
  <a:themeElements>
    <a:clrScheme name="Custom 1">
      <a:dk1>
        <a:srgbClr val="445469"/>
      </a:dk1>
      <a:lt1>
        <a:sysClr val="window" lastClr="FFFFFF"/>
      </a:lt1>
      <a:dk2>
        <a:srgbClr val="445469"/>
      </a:dk2>
      <a:lt2>
        <a:srgbClr val="FCFCFC"/>
      </a:lt2>
      <a:accent1>
        <a:srgbClr val="F8D35E"/>
      </a:accent1>
      <a:accent2>
        <a:srgbClr val="0071CE"/>
      </a:accent2>
      <a:accent3>
        <a:srgbClr val="00AFAA"/>
      </a:accent3>
      <a:accent4>
        <a:srgbClr val="F47264"/>
      </a:accent4>
      <a:accent5>
        <a:srgbClr val="8F8FBF"/>
      </a:accent5>
      <a:accent6>
        <a:srgbClr val="7CC8EC"/>
      </a:accent6>
      <a:hlink>
        <a:srgbClr val="FF2638"/>
      </a:hlink>
      <a:folHlink>
        <a:srgbClr val="EE8A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alpha val="87000"/>
              </a:schemeClr>
            </a:gs>
            <a:gs pos="49000">
              <a:schemeClr val="bg1">
                <a:alpha val="85000"/>
              </a:schemeClr>
            </a:gs>
          </a:gsLst>
          <a:lin ang="11400000" scaled="0"/>
          <a:tileRect/>
        </a:gradFill>
        <a:ln>
          <a:noFill/>
        </a:ln>
      </a:spPr>
      <a:bodyPr lIns="0" tIns="0" rIns="0" bIns="0" rtlCol="0" anchor="ctr"/>
      <a:lstStyle>
        <a:defPPr algn="ctr" defTabSz="685800" fontAlgn="auto">
          <a:lnSpc>
            <a:spcPct val="90000"/>
          </a:lnSpc>
          <a:spcBef>
            <a:spcPts val="0"/>
          </a:spcBef>
          <a:spcAft>
            <a:spcPts val="563"/>
          </a:spcAft>
          <a:defRPr sz="1013" dirty="0">
            <a:solidFill>
              <a:prstClr val="white"/>
            </a:solidFill>
            <a:latin typeface="Calibri Ligh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0C77A7765F39478BCD5A27EBEB1248" ma:contentTypeVersion="4" ma:contentTypeDescription="Create a new document." ma:contentTypeScope="" ma:versionID="36a7b9d92d4cc62765b9ace6b86d397f">
  <xsd:schema xmlns:xsd="http://www.w3.org/2001/XMLSchema" xmlns:xs="http://www.w3.org/2001/XMLSchema" xmlns:p="http://schemas.microsoft.com/office/2006/metadata/properties" xmlns:ns2="4566f135-6eb0-4589-93c2-1d6a46139377" targetNamespace="http://schemas.microsoft.com/office/2006/metadata/properties" ma:root="true" ma:fieldsID="37b4ea0c13e36d1039ddc73f59a85077" ns2:_="">
    <xsd:import namespace="4566f135-6eb0-4589-93c2-1d6a461393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66f135-6eb0-4589-93c2-1d6a461393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7A4580-F35A-46E3-94E3-01C44698CE6A}">
  <ds:schemaRefs>
    <ds:schemaRef ds:uri="http://schemas.microsoft.com/sharepoint/v3/contenttype/forms"/>
  </ds:schemaRefs>
</ds:datastoreItem>
</file>

<file path=customXml/itemProps2.xml><?xml version="1.0" encoding="utf-8"?>
<ds:datastoreItem xmlns:ds="http://schemas.openxmlformats.org/officeDocument/2006/customXml" ds:itemID="{978C4021-1386-49DF-8899-3028C94F382B}"/>
</file>

<file path=customXml/itemProps3.xml><?xml version="1.0" encoding="utf-8"?>
<ds:datastoreItem xmlns:ds="http://schemas.openxmlformats.org/officeDocument/2006/customXml" ds:itemID="{5DF3BA0A-8297-4716-A6D4-E45D898DDF88}">
  <ds:schemaRefs>
    <ds:schemaRef ds:uri="http://schemas.microsoft.com/office/infopath/2007/PartnerControls"/>
    <ds:schemaRef ds:uri="df4f2847-c3fa-4ee4-8354-5bb9b833a0f4"/>
    <ds:schemaRef ds:uri="http://purl.org/dc/elements/1.1/"/>
    <ds:schemaRef ds:uri="http://schemas.microsoft.com/office/2006/documentManagement/types"/>
    <ds:schemaRef ds:uri="7ebcb568-0ed1-413e-87af-a2da8cf4b295"/>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4290</TotalTime>
  <Words>645</Words>
  <Application>Microsoft Office PowerPoint</Application>
  <PresentationFormat>On-screen Show (16:9)</PresentationFormat>
  <Paragraphs>117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Source Sans Pro</vt:lpstr>
      <vt:lpstr>Arial</vt:lpstr>
      <vt:lpstr>DINOT-Bold</vt:lpstr>
      <vt:lpstr>Calibri Light</vt:lpstr>
      <vt:lpstr>DIN-Regular</vt:lpstr>
      <vt:lpstr>Century Gothic</vt:lpstr>
      <vt:lpstr>Template - MBA - Power Point (16-9) (MBA)</vt:lpstr>
      <vt:lpstr>PowerPoint Presentation</vt:lpstr>
      <vt:lpstr>Objectives</vt:lpstr>
      <vt:lpstr>Stakeholders Working together on the Medical Training Survey</vt:lpstr>
      <vt:lpstr>Why it’s important to do the MTS!</vt:lpstr>
      <vt:lpstr>Five groups of junior doctors  = five survey versions </vt:lpstr>
      <vt:lpstr>What’s in the MTS ?</vt:lpstr>
      <vt:lpstr>Where is my survey link?</vt:lpstr>
      <vt:lpstr>MedicalTrainingSurvey.gov.au</vt:lpstr>
      <vt:lpstr>   Opens early August 2021  For more information visit:  www.MedicalTrainingSurvey.gov.au</vt:lpstr>
    </vt:vector>
  </TitlesOfParts>
  <Company>AHPRA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 Title</dc:title>
  <dc:subject>WD12/7865</dc:subject>
  <dc:creator>Brie Woods</dc:creator>
  <dc:description>TRIM Record Number:WD12/7865 in TRIM database:AP</dc:description>
  <cp:lastModifiedBy>Brie Woods</cp:lastModifiedBy>
  <cp:revision>193</cp:revision>
  <cp:lastPrinted>2019-03-25T05:16:27Z</cp:lastPrinted>
  <dcterms:created xsi:type="dcterms:W3CDTF">2019-03-18T23:45:20Z</dcterms:created>
  <dcterms:modified xsi:type="dcterms:W3CDTF">2021-05-25T02:38:57Z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0x010100930C77A7765F39478BCD5A27EBEB1248</vt:lpwstr>
  </property>
</Properties>
</file>